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7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8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9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10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drawings/drawing1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2" r:id="rId2"/>
    <p:sldId id="274" r:id="rId3"/>
    <p:sldId id="304" r:id="rId4"/>
    <p:sldId id="275" r:id="rId5"/>
    <p:sldId id="282" r:id="rId6"/>
    <p:sldId id="277" r:id="rId7"/>
    <p:sldId id="269" r:id="rId8"/>
    <p:sldId id="279" r:id="rId9"/>
    <p:sldId id="276" r:id="rId10"/>
    <p:sldId id="284" r:id="rId11"/>
    <p:sldId id="283" r:id="rId12"/>
    <p:sldId id="267" r:id="rId13"/>
    <p:sldId id="285" r:id="rId14"/>
    <p:sldId id="301" r:id="rId15"/>
    <p:sldId id="302" r:id="rId16"/>
    <p:sldId id="303" r:id="rId17"/>
    <p:sldId id="295" r:id="rId1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-tmr" initials="u" lastIdx="4" clrIdx="0">
    <p:extLst>
      <p:ext uri="{19B8F6BF-5375-455C-9EA6-DF929625EA0E}">
        <p15:presenceInfo xmlns:p15="http://schemas.microsoft.com/office/powerpoint/2012/main" userId="user-tm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-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chartUserShapes" Target="../drawings/drawing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-tmr\Desktop\&#1044;&#1086;&#1093;&#1086;&#1076;&#1080;\&#1044;&#1086;&#1093;&#1086;&#1076;&#1080;\2023%20&#1088;&#1110;&#1082;\&#1043;&#1088;&#1072;&#1092;&#1110;&#1082;&#1080;%20&#1030;%20&#1087;&#1110;&#1074;&#1088;&#1110;&#1095;&#1095;&#1103;%202023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-червень 2025 року </a:t>
            </a:r>
          </a:p>
        </c:rich>
      </c:tx>
      <c:layout>
        <c:manualLayout>
          <c:xMode val="edge"/>
          <c:yMode val="edge"/>
          <c:x val="0.13709711286089238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6735169360661862E-2"/>
          <c:y val="0.1094932051277656"/>
          <c:w val="0.91326483063933817"/>
          <c:h val="0.8282388125820842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6F2-403E-A916-87C8A3BA092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soft" dir="t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6F2-403E-A916-87C8A3BA092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Аркуш1!$A$4:$A$5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Аркуш1!$B$4:$B$5</c:f>
              <c:numCache>
                <c:formatCode>#,##0.00</c:formatCode>
                <c:ptCount val="2"/>
                <c:pt idx="0">
                  <c:v>105452.1</c:v>
                </c:pt>
                <c:pt idx="1">
                  <c:v>132857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6F2-403E-A916-87C8A3BA09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5268159"/>
        <c:axId val="862404591"/>
      </c:barChart>
      <c:catAx>
        <c:axId val="11252681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62404591"/>
        <c:crosses val="autoZero"/>
        <c:auto val="1"/>
        <c:lblAlgn val="ctr"/>
        <c:lblOffset val="100"/>
        <c:noMultiLvlLbl val="0"/>
      </c:catAx>
      <c:valAx>
        <c:axId val="862404591"/>
        <c:scaling>
          <c:orientation val="minMax"/>
          <c:max val="16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alpha val="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25268159"/>
        <c:crosses val="autoZero"/>
        <c:crossBetween val="between"/>
        <c:minorUnit val="5000"/>
      </c:valAx>
      <c:spPr>
        <a:noFill/>
        <a:ln w="25400">
          <a:noFill/>
        </a:ln>
        <a:effectLst>
          <a:softEdge rad="76200"/>
        </a:effectLst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пальне</a:t>
            </a:r>
            <a:r>
              <a:rPr lang="ru-RU" sz="2800" b="1" dirty="0"/>
              <a:t> за </a:t>
            </a:r>
            <a:r>
              <a:rPr lang="ru-RU" sz="2800" b="1" dirty="0" err="1"/>
              <a:t>січень</a:t>
            </a:r>
            <a:r>
              <a:rPr lang="ru-RU" sz="2800" b="1" dirty="0"/>
              <a:t>-червень 2025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46B-4EC8-A25A-F8D8AEAF9CC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46B-4EC8-A25A-F8D8AEAF9CC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3021.1</c:v>
                </c:pt>
                <c:pt idx="1">
                  <c:v>4445.8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46B-4EC8-A25A-F8D8AEAF9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solidFill>
          <a:schemeClr val="bg1"/>
        </a:solidFill>
        <a:ln>
          <a:solidFill>
            <a:schemeClr val="bg1">
              <a:alpha val="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alpha val="0"/>
        </a:schemeClr>
      </a:solidFill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 </a:t>
            </a:r>
            <a:r>
              <a:rPr lang="ru-RU" sz="2800" b="1" dirty="0" err="1"/>
              <a:t>роздрібної</a:t>
            </a:r>
            <a:r>
              <a:rPr lang="ru-RU" sz="2800" b="1" dirty="0"/>
              <a:t> </a:t>
            </a:r>
            <a:r>
              <a:rPr lang="ru-RU" sz="2800" b="1" dirty="0" err="1"/>
              <a:t>торгівлі</a:t>
            </a:r>
            <a:r>
              <a:rPr lang="ru-RU" sz="2800" b="1" dirty="0"/>
              <a:t> </a:t>
            </a:r>
            <a:r>
              <a:rPr lang="ru-RU" sz="2800" b="1" dirty="0" err="1"/>
              <a:t>підакцизними</a:t>
            </a:r>
            <a:r>
              <a:rPr lang="ru-RU" sz="2800" b="1" dirty="0"/>
              <a:t> товарами за </a:t>
            </a:r>
            <a:r>
              <a:rPr lang="ru-RU" sz="2800" b="1" dirty="0" err="1"/>
              <a:t>січень</a:t>
            </a:r>
            <a:r>
              <a:rPr lang="ru-RU" sz="2800" b="1" dirty="0"/>
              <a:t>-червень 2025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0593009939227766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DAC-4E33-916A-F5337D95183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AC-4E33-916A-F5337D95183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2774.5</c:v>
                </c:pt>
                <c:pt idx="1">
                  <c:v>4413.5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DAC-4E33-916A-F5337D9518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  <c:majorUnit val="500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/>
              <a:t>Надходження</a:t>
            </a:r>
            <a:r>
              <a:rPr lang="ru-RU" sz="2000" b="1" dirty="0"/>
              <a:t> </a:t>
            </a:r>
            <a:r>
              <a:rPr lang="ru-RU" sz="2000" b="1" dirty="0" err="1"/>
              <a:t>податку</a:t>
            </a:r>
            <a:r>
              <a:rPr lang="ru-RU" sz="2000" b="1" dirty="0"/>
              <a:t> на </a:t>
            </a:r>
            <a:r>
              <a:rPr lang="ru-RU" sz="2000" b="1" dirty="0" err="1"/>
              <a:t>майно</a:t>
            </a:r>
            <a:r>
              <a:rPr lang="ru-RU" sz="2000" b="1" dirty="0"/>
              <a:t> </a:t>
            </a:r>
            <a:r>
              <a:rPr lang="ru-RU" sz="2000" b="1" dirty="0" err="1"/>
              <a:t>відмінне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від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земельної</a:t>
            </a:r>
            <a:r>
              <a:rPr lang="ru-RU" sz="2000" b="1" baseline="0" dirty="0"/>
              <a:t> </a:t>
            </a:r>
            <a:r>
              <a:rPr lang="ru-RU" sz="2000" b="1" baseline="0" dirty="0" err="1"/>
              <a:t>ділянки</a:t>
            </a:r>
            <a:r>
              <a:rPr lang="ru-RU" sz="2000" b="1" baseline="0" dirty="0"/>
              <a:t> </a:t>
            </a:r>
          </a:p>
          <a:p>
            <a:pPr>
              <a:defRPr sz="2800" b="1"/>
            </a:pPr>
            <a:r>
              <a:rPr lang="ru-RU" sz="2000" b="1" dirty="0"/>
              <a:t>за </a:t>
            </a:r>
            <a:r>
              <a:rPr lang="ru-RU" sz="2000" b="1" dirty="0" err="1"/>
              <a:t>січень</a:t>
            </a:r>
            <a:r>
              <a:rPr lang="ru-RU" sz="2000" b="1" dirty="0"/>
              <a:t>-червень 2025 року</a:t>
            </a:r>
          </a:p>
        </c:rich>
      </c:tx>
      <c:layout>
        <c:manualLayout>
          <c:xMode val="edge"/>
          <c:yMode val="edge"/>
          <c:x val="0.23098981060460691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2487319950271648E-2"/>
          <c:y val="0.10864843459915675"/>
          <c:w val="0.92012785630279337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C39-4D7E-A91C-ED5767173AF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C39-4D7E-A91C-ED5767173A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Аркуш1!$A$18:$B$18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Аркуш1!$A$19:$B$19</c:f>
              <c:numCache>
                <c:formatCode>#,##0.00</c:formatCode>
                <c:ptCount val="2"/>
                <c:pt idx="0">
                  <c:v>1304.3</c:v>
                </c:pt>
                <c:pt idx="1">
                  <c:v>2043.1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C39-4D7E-A91C-ED5767173A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 sz="1400"/>
              <a:t>структура видатків бюджету Тростянецької міської територіальної громади за</a:t>
            </a:r>
            <a:r>
              <a:rPr lang="uk-UA" sz="1400" baseline="0"/>
              <a:t>  І півріччя 2025 року</a:t>
            </a:r>
            <a:r>
              <a:rPr lang="uk-UA" sz="1400"/>
              <a:t> (196</a:t>
            </a:r>
            <a:r>
              <a:rPr lang="uk-UA" sz="1400" baseline="0"/>
              <a:t> 104,6 </a:t>
            </a:r>
            <a:r>
              <a:rPr lang="uk-UA" sz="1400"/>
              <a:t> тис.грн)</a:t>
            </a:r>
          </a:p>
        </c:rich>
      </c:tx>
      <c:layout>
        <c:manualLayout>
          <c:xMode val="edge"/>
          <c:yMode val="edge"/>
          <c:x val="0.10478829076528881"/>
          <c:y val="3.6995366330367123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502069074163158"/>
          <c:y val="0.29540655685306477"/>
          <c:w val="0.74820465421019999"/>
          <c:h val="0.5570917242615361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96D-400F-A62A-1824C88A182D}"/>
              </c:ext>
            </c:extLst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96D-400F-A62A-1824C88A182D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F96D-400F-A62A-1824C88A182D}"/>
              </c:ext>
            </c:extLst>
          </c:dPt>
          <c:dPt>
            <c:idx val="3"/>
            <c:bubble3D val="0"/>
            <c:explosion val="16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F96D-400F-A62A-1824C88A182D}"/>
              </c:ext>
            </c:extLst>
          </c:dPt>
          <c:dPt>
            <c:idx val="4"/>
            <c:bubble3D val="0"/>
            <c:explosion val="16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F96D-400F-A62A-1824C88A182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F96D-400F-A62A-1824C88A182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F96D-400F-A62A-1824C88A182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F96D-400F-A62A-1824C88A182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F96D-400F-A62A-1824C88A182D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F96D-400F-A62A-1824C88A182D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F96D-400F-A62A-1824C88A182D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F96D-400F-A62A-1824C88A182D}"/>
              </c:ext>
            </c:extLst>
          </c:dPt>
          <c:dLbls>
            <c:dLbl>
              <c:idx val="0"/>
              <c:layout>
                <c:manualLayout>
                  <c:x val="3.8303615549751119E-2"/>
                  <c:y val="-2.222222967522237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F5CCCC8-DD5E-4C08-8F2E-0B0D641A5D92}" type="CELLRAN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3D75B562-EBD5-4A76-8CF8-521006D7FF1B}" type="CATEGORYNAM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105A67DC-422B-4F10-80E4-65DDCF4E5770}" type="PERCENTA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153529636920385"/>
                      <c:h val="4.977024025842924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F96D-400F-A62A-1824C88A182D}"/>
                </c:ext>
              </c:extLst>
            </c:dLbl>
            <c:dLbl>
              <c:idx val="1"/>
              <c:layout>
                <c:manualLayout>
                  <c:x val="-3.5252747747367592E-3"/>
                  <c:y val="6.668965884632760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9EFC85C-37B6-4E52-A8D7-7DA20219B562}" type="CELLRAN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EEFB894-E499-4B10-A2E6-0628864784B4}" type="CATEGORYNAM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sz="850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3D83D29-16D1-45FE-BCB7-87EB9FB0E070}" type="PERCENTAGE">
                      <a:rPr lang="en-US" sz="850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sz="850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322089160076852"/>
                      <c:h val="5.06884163000486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F96D-400F-A62A-1824C88A182D}"/>
                </c:ext>
              </c:extLst>
            </c:dLbl>
            <c:dLbl>
              <c:idx val="2"/>
              <c:layout>
                <c:manualLayout>
                  <c:x val="5.9435289389067524E-2"/>
                  <c:y val="4.871372316652888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675E0EF-385F-4E09-B3E6-38431D633DEB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934BBE9-4DE5-4A16-A421-2EB24F391568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BD539742-42E4-4025-9E67-F52D32156D7A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994818171844276"/>
                      <c:h val="4.505354502742803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F96D-400F-A62A-1824C88A182D}"/>
                </c:ext>
              </c:extLst>
            </c:dLbl>
            <c:dLbl>
              <c:idx val="3"/>
              <c:layout>
                <c:manualLayout>
                  <c:x val="-5.208333333333333E-3"/>
                  <c:y val="6.153846153846144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00BC61B-BE1B-4082-9D29-2F97D71B5B12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50554C1-C204-46C1-BF39-16221A286AD1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4AE1C177-347A-47DC-9089-56C06416970C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F96D-400F-A62A-1824C88A182D}"/>
                </c:ext>
              </c:extLst>
            </c:dLbl>
            <c:dLbl>
              <c:idx val="4"/>
              <c:layout>
                <c:manualLayout>
                  <c:x val="-2.5603407291130417E-2"/>
                  <c:y val="2.650658736324899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67E44B3-DDB2-4D89-A1C4-888BED2F9EC3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A25E0E8-A7A5-4EA0-90EE-5589C486DF68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A5C15F33-977D-4FE5-8001-01BF7283ACD6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510929633052926"/>
                      <c:h val="7.6165210307408998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F96D-400F-A62A-1824C88A182D}"/>
                </c:ext>
              </c:extLst>
            </c:dLbl>
            <c:dLbl>
              <c:idx val="5"/>
              <c:layout>
                <c:manualLayout>
                  <c:x val="-1.5561688229485797E-2"/>
                  <c:y val="1.224385455013386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2CFE1B4-ECB2-4DBC-A083-DAE7CA95D545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5A6ECAB7-329F-465B-89C6-E26A9840BB30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31184B34-5DF9-4239-9D11-FEF44A6AAC89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528652668416446"/>
                      <c:h val="5.0027256208358573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F96D-400F-A62A-1824C88A182D}"/>
                </c:ext>
              </c:extLst>
            </c:dLbl>
            <c:dLbl>
              <c:idx val="6"/>
              <c:layout>
                <c:manualLayout>
                  <c:x val="-6.4620106080489945E-2"/>
                  <c:y val="-3.809539672925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B915F2D-E15D-40B6-A6A9-95AE0B1A62A8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9F20297-4D6E-420A-AED1-E50C0D981164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25B28598-476F-48D4-A8D1-D14754118856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860482283464567"/>
                      <c:h val="5.5652331920048446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F96D-400F-A62A-1824C88A182D}"/>
                </c:ext>
              </c:extLst>
            </c:dLbl>
            <c:dLbl>
              <c:idx val="7"/>
              <c:layout>
                <c:manualLayout>
                  <c:x val="-0.17694227128361367"/>
                  <c:y val="-9.899231641482504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1511022-7D62-4763-9C89-8EED45656D38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19C3CE1B-69AC-40D2-AE9F-D1A41FB642A7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129296C8-BE90-493E-80A3-2379166C6200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236780949256343"/>
                      <c:h val="4.746315364425600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F96D-400F-A62A-1824C88A182D}"/>
                </c:ext>
              </c:extLst>
            </c:dLbl>
            <c:dLbl>
              <c:idx val="8"/>
              <c:layout>
                <c:manualLayout>
                  <c:x val="-3.0984997893651563E-2"/>
                  <c:y val="-0.1565620584949139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46688B0-5669-4D1A-A943-1BE88235FDA3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657C643-05E6-4948-9AA1-C2C0477E9D28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AD711821-424C-4323-81B1-0BA3077AD120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3690682555355822"/>
                      <c:h val="4.9913554477974902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F96D-400F-A62A-1824C88A182D}"/>
                </c:ext>
              </c:extLst>
            </c:dLbl>
            <c:dLbl>
              <c:idx val="9"/>
              <c:layout>
                <c:manualLayout>
                  <c:x val="0.14748716191173444"/>
                  <c:y val="-9.046408290693691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32C2770-16C6-409A-B124-180EE2C49E49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FB2C8F1F-E219-4552-83B2-846092711639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D34CD141-ADB4-4FF2-883F-12E7F583E08F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65011969966775"/>
                      <c:h val="5.5163935163437039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F96D-400F-A62A-1824C88A182D}"/>
                </c:ext>
              </c:extLst>
            </c:dLbl>
            <c:dLbl>
              <c:idx val="10"/>
              <c:layout>
                <c:manualLayout>
                  <c:x val="0.27934616693813585"/>
                  <c:y val="-4.026280614825186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DBCA238-F0F3-43AC-B03B-290690190507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9F2A8790-E496-4A5A-A66C-6CFC65EBF8C7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D800E0E-9198-476D-A5B5-B659A4669292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1953275371828521"/>
                      <c:h val="4.4899051080153435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F96D-400F-A62A-1824C88A182D}"/>
                </c:ext>
              </c:extLst>
            </c:dLbl>
            <c:dLbl>
              <c:idx val="11"/>
              <c:layout>
                <c:manualLayout>
                  <c:x val="0.3852114787902316"/>
                  <c:y val="-0.1358412335800207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85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D4D8A23-0A4A-4F46-A2BA-46069DDE0440}" type="CELLRAN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[ДІАПАЗОН КЛІТИНОК]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C611313-860E-423C-A44C-B953A7BBCECD}" type="CATEGORYNAM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0B5A7C9B-1792-4B89-B71A-52B136C7E0D6}" type="PERCENTAGE">
                      <a:rPr lang="en-US" baseline="0">
                        <a:solidFill>
                          <a:sysClr val="windowText" lastClr="000000"/>
                        </a:solidFill>
                      </a:rPr>
                      <a:pPr>
                        <a:defRPr sz="850"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rgbClr val="5B9BD5"/>
                  </a:solidFill>
                  <a:round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5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; 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928026574803151"/>
                      <c:h val="4.796002422774076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F96D-400F-A62A-1824C88A182D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  <a:round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85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;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Видатки!$A$1:$A$12</c:f>
              <c:strCache>
                <c:ptCount val="12"/>
                <c:pt idx="0">
                  <c:v>освіта </c:v>
                </c:pt>
                <c:pt idx="1">
                  <c:v>освітні субвенціІ</c:v>
                </c:pt>
                <c:pt idx="2">
                  <c:v>Держуправління</c:v>
                </c:pt>
                <c:pt idx="3">
                  <c:v>Жилово-комунальне господарство</c:v>
                </c:pt>
                <c:pt idx="4">
                  <c:v>фізична культура та спорт</c:v>
                </c:pt>
                <c:pt idx="5">
                  <c:v>Культура</c:v>
                </c:pt>
                <c:pt idx="6">
                  <c:v>Охорона здоров"я</c:v>
                </c:pt>
                <c:pt idx="7">
                  <c:v>соцзахист</c:v>
                </c:pt>
                <c:pt idx="8">
                  <c:v>зЗаходи та роботи з територіальної оборони</c:v>
                </c:pt>
                <c:pt idx="9">
                  <c:v>економічна діяльність</c:v>
                </c:pt>
                <c:pt idx="10">
                  <c:v>інше</c:v>
                </c:pt>
                <c:pt idx="11">
                  <c:v>Міжбюджетні трансферти</c:v>
                </c:pt>
              </c:strCache>
            </c:strRef>
          </c:cat>
          <c:val>
            <c:numRef>
              <c:f>Видатки!$B$1:$B$12</c:f>
              <c:numCache>
                <c:formatCode>#,##0.0</c:formatCode>
                <c:ptCount val="12"/>
                <c:pt idx="0">
                  <c:v>46369.9</c:v>
                </c:pt>
                <c:pt idx="1">
                  <c:v>45824.4</c:v>
                </c:pt>
                <c:pt idx="2">
                  <c:v>30441.1</c:v>
                </c:pt>
                <c:pt idx="3">
                  <c:v>24955.3</c:v>
                </c:pt>
                <c:pt idx="4">
                  <c:v>13225.2</c:v>
                </c:pt>
                <c:pt idx="5">
                  <c:v>13118.8</c:v>
                </c:pt>
                <c:pt idx="6">
                  <c:v>5302.6</c:v>
                </c:pt>
                <c:pt idx="7">
                  <c:v>6918.1</c:v>
                </c:pt>
                <c:pt idx="8">
                  <c:v>2580.9</c:v>
                </c:pt>
                <c:pt idx="9">
                  <c:v>3068.7</c:v>
                </c:pt>
                <c:pt idx="10">
                  <c:v>1846.3</c:v>
                </c:pt>
                <c:pt idx="11">
                  <c:v>2453.3000000000002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Видатки!$B$1:$B$12</c15:f>
                <c15:dlblRangeCache>
                  <c:ptCount val="12"/>
                  <c:pt idx="0">
                    <c:v>46 369,9</c:v>
                  </c:pt>
                  <c:pt idx="1">
                    <c:v>45 824,4</c:v>
                  </c:pt>
                  <c:pt idx="2">
                    <c:v>30 441,1</c:v>
                  </c:pt>
                  <c:pt idx="3">
                    <c:v>24 955,3</c:v>
                  </c:pt>
                  <c:pt idx="4">
                    <c:v>13 225,2</c:v>
                  </c:pt>
                  <c:pt idx="5">
                    <c:v>13 118,8</c:v>
                  </c:pt>
                  <c:pt idx="6">
                    <c:v>5 302,6</c:v>
                  </c:pt>
                  <c:pt idx="7">
                    <c:v>6 918,1</c:v>
                  </c:pt>
                  <c:pt idx="8">
                    <c:v>2 580,9</c:v>
                  </c:pt>
                  <c:pt idx="9">
                    <c:v>3 068,7</c:v>
                  </c:pt>
                  <c:pt idx="10">
                    <c:v>1 846,3</c:v>
                  </c:pt>
                  <c:pt idx="11">
                    <c:v>2 453,3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8-F96D-400F-A62A-1824C88A182D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СТРУКТУРА ВИДАТКІВ СПЕЦІАЛЬНОГО ФОНДУ БЮДЖЕТУ ТРОСТЯНЕЦЬКОЇ МІСЬКОЇ ТЕРИТОРІАЛЬНОЇ ГРОМАДИ ЗА І півріччя  2025</a:t>
            </a:r>
            <a:r>
              <a:rPr lang="ru-RU" baseline="0"/>
              <a:t> Року(23 513,1 ТИС. ГРН)</a:t>
            </a:r>
            <a:endParaRPr lang="ru-RU"/>
          </a:p>
        </c:rich>
      </c:tx>
      <c:layout>
        <c:manualLayout>
          <c:xMode val="edge"/>
          <c:yMode val="edge"/>
          <c:x val="0.12551501442145616"/>
          <c:y val="6.46203444518770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2745246775460949E-2"/>
          <c:y val="0.23817736028776237"/>
          <c:w val="0.81461069452134927"/>
          <c:h val="0.66595915158082697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EAE2-47F2-BA7A-A0FE90F11CD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EAE2-47F2-BA7A-A0FE90F11CDB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EAE2-47F2-BA7A-A0FE90F11CDB}"/>
              </c:ext>
            </c:extLst>
          </c:dPt>
          <c:dLbls>
            <c:dLbl>
              <c:idx val="0"/>
              <c:layout>
                <c:manualLayout>
                  <c:x val="0.18003142425203977"/>
                  <c:y val="1.723209185383387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1497"/>
                        <a:gd name="adj2" fmla="val 21458"/>
                        <a:gd name="adj3" fmla="val 105844"/>
                        <a:gd name="adj4" fmla="val 24029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1711122454424497"/>
                      <c:h val="8.59035043561914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AE2-47F2-BA7A-A0FE90F11CDB}"/>
                </c:ext>
              </c:extLst>
            </c:dLbl>
            <c:dLbl>
              <c:idx val="1"/>
              <c:layout>
                <c:manualLayout>
                  <c:x val="-0.14701249851278927"/>
                  <c:y val="0.10378543347078445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244423"/>
                        <a:gd name="adj2" fmla="val 28776"/>
                        <a:gd name="adj3" fmla="val 238164"/>
                        <a:gd name="adj4" fmla="val 2830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200949314001224"/>
                      <c:h val="8.59035043561914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AE2-47F2-BA7A-A0FE90F11CDB}"/>
                </c:ext>
              </c:extLst>
            </c:dLbl>
            <c:dLbl>
              <c:idx val="2"/>
              <c:layout>
                <c:manualLayout>
                  <c:x val="-7.7550379147429908E-3"/>
                  <c:y val="-5.7795428479446263E-2"/>
                </c:manualLayout>
              </c:layout>
              <c:spPr>
                <a:solidFill>
                  <a:sysClr val="window" lastClr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  <a:scene3d>
                  <a:camera prst="orthographicFront"/>
                  <a:lightRig rig="threePt" dir="t"/>
                </a:scene3d>
                <a:sp3d prstMaterial="metal"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57576"/>
                        <a:gd name="adj3" fmla="val -418336"/>
                        <a:gd name="adj4" fmla="val 5552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851566650378016"/>
                      <c:h val="5.93570937195131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AE2-47F2-BA7A-A0FE90F11CDB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etal"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вид.заг.фонд!$A$45:$A$47</c:f>
              <c:strCache>
                <c:ptCount val="3"/>
                <c:pt idx="0">
                  <c:v>Плата за послуги бюджетних установ</c:v>
                </c:pt>
                <c:pt idx="1">
                  <c:v>Благодійна допомога (гранти та дарунки)</c:v>
                </c:pt>
                <c:pt idx="2">
                  <c:v>Бюджет розвитку</c:v>
                </c:pt>
              </c:strCache>
            </c:strRef>
          </c:cat>
          <c:val>
            <c:numRef>
              <c:f>вид.заг.фонд!$B$45:$B$47</c:f>
              <c:numCache>
                <c:formatCode>#,##0.0</c:formatCode>
                <c:ptCount val="3"/>
                <c:pt idx="0">
                  <c:v>669.3</c:v>
                </c:pt>
                <c:pt idx="1">
                  <c:v>13115.6</c:v>
                </c:pt>
                <c:pt idx="2">
                  <c:v>9728.2000000000007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AE2-47F2-BA7A-A0FE90F11CDB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СТРУКТУРА ВИДАТКІВ В РОЗРІЗІ КЛАСИФІКАЦІЇ ВИДАТКІВ за І півріччя</a:t>
            </a:r>
          </a:p>
          <a:p>
            <a:pPr>
              <a:defRPr/>
            </a:pPr>
            <a:r>
              <a:rPr lang="ru-RU"/>
              <a:t>2025 року  (з урахуванням трансфертів 196104,6 тис. гривень)</a:t>
            </a:r>
          </a:p>
        </c:rich>
      </c:tx>
      <c:layout>
        <c:manualLayout>
          <c:xMode val="edge"/>
          <c:yMode val="edge"/>
          <c:x val="0.11903295330011208"/>
          <c:y val="1.22484655662428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287806362122205E-2"/>
          <c:y val="0.17019683671913385"/>
          <c:w val="0.84618535649644977"/>
          <c:h val="0.7519405925735875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6A6C-414D-B3EE-08A7F9AA6AD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6A6C-414D-B3EE-08A7F9AA6AD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6A6C-414D-B3EE-08A7F9AA6AD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6A6C-414D-B3EE-08A7F9AA6AD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6A6C-414D-B3EE-08A7F9AA6AD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6A6C-414D-B3EE-08A7F9AA6ADA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6A6C-414D-B3EE-08A7F9AA6ADA}"/>
                </c:ext>
              </c:extLst>
            </c:dLbl>
            <c:dLbl>
              <c:idx val="1"/>
              <c:layout>
                <c:manualLayout>
                  <c:x val="-3.012442698100861E-2"/>
                  <c:y val="0.1829694220776120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104228"/>
                        <a:gd name="adj2" fmla="val 47370"/>
                        <a:gd name="adj3" fmla="val 279309"/>
                        <a:gd name="adj4" fmla="val 21228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931608990919357"/>
                      <c:h val="6.085999656296669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A6C-414D-B3EE-08A7F9AA6ADA}"/>
                </c:ext>
              </c:extLst>
            </c:dLbl>
            <c:dLbl>
              <c:idx val="2"/>
              <c:layout>
                <c:manualLayout>
                  <c:x val="4.5841519318926001E-2"/>
                  <c:y val="0.233116101645676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28DC800-BE90-47C7-ACA4-20CF18AF96B0}" type="CATEGORYNAME">
                      <a:rPr lang="ru-RU" baseline="0">
                        <a:solidFill>
                          <a:sysClr val="windowText" lastClr="000000"/>
                        </a:solidFill>
                      </a:rPr>
                      <a:pPr>
                        <a:defRPr>
                          <a:solidFill>
                            <a:sysClr val="windowText" lastClr="000000"/>
                          </a:solidFill>
                        </a:defRPr>
                      </a:pPr>
                      <a:t>[ІМ’Я КАТЕГОРІЇ]</a:t>
                    </a:fld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6EC7CD9C-4C41-428D-A7D6-C4360910F66E}" type="VALUE">
                      <a:rPr lang="ru-RU" baseline="0">
                        <a:solidFill>
                          <a:sysClr val="windowText" lastClr="000000"/>
                        </a:solidFill>
                      </a:rPr>
                      <a:pPr>
                        <a:defRPr>
                          <a:solidFill>
                            <a:sysClr val="windowText" lastClr="000000"/>
                          </a:solidFill>
                        </a:defRPr>
                      </a:pPr>
                      <a:t>[ЗНАЧЕННЯ]</a:t>
                    </a:fld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; </a:t>
                    </a:r>
                    <a:fld id="{AB478518-BFE7-49A1-9E0D-8EF84171DA34}" type="PERCENTAGE">
                      <a:rPr lang="ru-RU" baseline="0">
                        <a:solidFill>
                          <a:sysClr val="windowText" lastClr="000000"/>
                        </a:solidFill>
                      </a:rPr>
                      <a:pPr>
                        <a:defRPr>
                          <a:solidFill>
                            <a:sysClr val="windowText" lastClr="000000"/>
                          </a:solidFill>
                        </a:defRPr>
                      </a:pPr>
                      <a:t>[ВІДСОТОК]</a:t>
                    </a:fld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 (оплата послуг, робіт, відряджуавльні, пальне та інші предмети і матеріали)</a:t>
                    </a:r>
                  </a:p>
                </c:rich>
              </c:tx>
              <c:spPr>
                <a:solidFill>
                  <a:schemeClr val="lt1"/>
                </a:solidFill>
                <a:ln>
                  <a:solidFill>
                    <a:schemeClr val="accent3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363411"/>
                        <a:gd name="adj2" fmla="val 65688"/>
                        <a:gd name="adj3" fmla="val 354187"/>
                        <a:gd name="adj4" fmla="val 65948"/>
                      </a:avLst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A6C-414D-B3EE-08A7F9AA6ADA}"/>
                </c:ext>
              </c:extLst>
            </c:dLbl>
            <c:dLbl>
              <c:idx val="3"/>
              <c:layout>
                <c:manualLayout>
                  <c:x val="-9.4302554027504912E-2"/>
                  <c:y val="2.3054748067878987E-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4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202916"/>
                        <a:gd name="adj2" fmla="val 6191"/>
                        <a:gd name="adj3" fmla="val -205010"/>
                        <a:gd name="adj4" fmla="val 5527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6A6C-414D-B3EE-08A7F9AA6ADA}"/>
                </c:ext>
              </c:extLst>
            </c:dLbl>
            <c:dLbl>
              <c:idx val="4"/>
              <c:layout>
                <c:manualLayout>
                  <c:x val="4.3222003929273084E-2"/>
                  <c:y val="-3.650335110747506E-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5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5745"/>
                        <a:gd name="adj2" fmla="val 49616"/>
                        <a:gd name="adj3" fmla="val -9639"/>
                        <a:gd name="adj4" fmla="val 50490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6A6C-414D-B3EE-08A7F9AA6ADA}"/>
                </c:ext>
              </c:extLst>
            </c:dLbl>
            <c:dLbl>
              <c:idx val="5"/>
              <c:layout>
                <c:manualLayout>
                  <c:x val="0.15586116568434841"/>
                  <c:y val="-1.7291061050909242E-2"/>
                </c:manualLayout>
              </c:layout>
              <c:spPr>
                <a:solidFill>
                  <a:schemeClr val="lt1"/>
                </a:solidFill>
                <a:ln>
                  <a:solidFill>
                    <a:schemeClr val="accent6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1">
                      <a:avLst>
                        <a:gd name="adj1" fmla="val -416718"/>
                        <a:gd name="adj2" fmla="val 49709"/>
                        <a:gd name="adj3" fmla="val -421242"/>
                        <a:gd name="adj4" fmla="val 50049"/>
                      </a:avLst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B-6A6C-414D-B3EE-08A7F9AA6ADA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rgbClr val="5B9BD5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1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вид.заг.фонд!$A$87:$A$92</c:f>
              <c:strCache>
                <c:ptCount val="6"/>
                <c:pt idx="1">
                  <c:v>Оплата праці з нарахуваннями</c:v>
                </c:pt>
                <c:pt idx="2">
                  <c:v>Інші видатки</c:v>
                </c:pt>
                <c:pt idx="3">
                  <c:v>Оплата комунальних послуг і енергоносіїв</c:v>
                </c:pt>
                <c:pt idx="4">
                  <c:v>Видатки бюджету розвитку</c:v>
                </c:pt>
                <c:pt idx="5">
                  <c:v>Соціальне забезпечення</c:v>
                </c:pt>
              </c:strCache>
            </c:strRef>
          </c:cat>
          <c:val>
            <c:numRef>
              <c:f>вид.заг.фонд!$B$87:$B$92</c:f>
              <c:numCache>
                <c:formatCode>General</c:formatCode>
                <c:ptCount val="6"/>
                <c:pt idx="0">
                  <c:v>0</c:v>
                </c:pt>
                <c:pt idx="1">
                  <c:v>108740.6</c:v>
                </c:pt>
                <c:pt idx="2">
                  <c:v>57384</c:v>
                </c:pt>
                <c:pt idx="3">
                  <c:v>14165.4</c:v>
                </c:pt>
                <c:pt idx="4">
                  <c:v>8694.5</c:v>
                </c:pt>
                <c:pt idx="5">
                  <c:v>3509.5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A6C-414D-B3EE-08A7F9AA6ADA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spc="2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>
                <a:solidFill>
                  <a:schemeClr val="tx1"/>
                </a:solidFill>
              </a:rPr>
              <a:t>ОХОРОНА ЗДОРОВ'Я ЗА І </a:t>
            </a:r>
            <a:r>
              <a:rPr lang="ru-RU" b="1" dirty="0" err="1">
                <a:solidFill>
                  <a:schemeClr val="tx1"/>
                </a:solidFill>
              </a:rPr>
              <a:t>півріччя</a:t>
            </a:r>
            <a:r>
              <a:rPr lang="ru-RU" b="1" dirty="0">
                <a:solidFill>
                  <a:schemeClr val="tx1"/>
                </a:solidFill>
              </a:rPr>
              <a:t> 2025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spc="2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9467033215675625"/>
          <c:y val="0.15328109495855552"/>
          <c:w val="0.70523039415331701"/>
          <c:h val="0.7210478976124215"/>
        </c:manualLayout>
      </c:layout>
      <c:pie3D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CB53-41CC-8BED-8B2C970A2A6F}"/>
              </c:ext>
            </c:extLst>
          </c:dPt>
          <c:dPt>
            <c:idx val="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CB53-41CC-8BED-8B2C970A2A6F}"/>
              </c:ext>
            </c:extLst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CB53-41CC-8BED-8B2C970A2A6F}"/>
              </c:ext>
            </c:extLst>
          </c:dPt>
          <c:dPt>
            <c:idx val="3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CB53-41CC-8BED-8B2C970A2A6F}"/>
              </c:ext>
            </c:extLst>
          </c:dPt>
          <c:dPt>
            <c:idx val="4"/>
            <c:bubble3D val="0"/>
            <c:spPr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CB53-41CC-8BED-8B2C970A2A6F}"/>
              </c:ext>
            </c:extLst>
          </c:dPt>
          <c:dPt>
            <c:idx val="5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CB53-41CC-8BED-8B2C970A2A6F}"/>
              </c:ext>
            </c:extLst>
          </c:dPt>
          <c:dLbls>
            <c:dLbl>
              <c:idx val="0"/>
              <c:layout>
                <c:manualLayout>
                  <c:x val="-4.8174511528449072E-2"/>
                  <c:y val="-0.23841059248704746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9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НСЗУ </a:t>
                    </a:r>
                    <a:fld id="{467B6252-D40C-4DEC-82F6-99C8ED7BCE92}" type="VALUE">
                      <a:rPr lang="ru-RU" sz="9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9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pPr>
                <a:xfrm>
                  <a:off x="8460654" y="500517"/>
                  <a:ext cx="2329115" cy="462909"/>
                </a:xfrm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4802"/>
                        <a:gd name="adj2" fmla="val 16338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0546420113434097"/>
                      <c:h val="7.068712662096150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B53-41CC-8BED-8B2C970A2A6F}"/>
                </c:ext>
              </c:extLst>
            </c:dLbl>
            <c:dLbl>
              <c:idx val="1"/>
              <c:layout>
                <c:manualLayout>
                  <c:x val="0.26038554294116389"/>
                  <c:y val="2.8013972199679417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dirty="0" err="1"/>
                      <a:t>власні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кошти</a:t>
                    </a:r>
                    <a:r>
                      <a:rPr lang="ru-RU" dirty="0"/>
                      <a:t> + </a:t>
                    </a:r>
                    <a:r>
                      <a:rPr lang="ru-RU" dirty="0" err="1"/>
                      <a:t>благодійна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допомога</a:t>
                    </a:r>
                    <a:r>
                      <a:rPr lang="ru-RU" dirty="0"/>
                      <a:t> </a:t>
                    </a:r>
                    <a:fld id="{1BD15181-1AAA-4220-83A5-C3A3DF1E4E19}" type="VALU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dirty="0"/>
                      <a:t> </a:t>
                    </a:r>
                    <a:r>
                      <a:rPr lang="ru-RU" dirty="0" err="1"/>
                      <a:t>тис.грн</a:t>
                    </a:r>
                    <a:r>
                      <a:rPr lang="ru-RU" dirty="0"/>
                      <a:t>.</a:t>
                    </a:r>
                  </a:p>
                </c:rich>
              </c:tx>
              <c:spPr>
                <a:xfrm>
                  <a:off x="5614703" y="5729770"/>
                  <a:ext cx="3219199" cy="612454"/>
                </a:xfrm>
                <a:solidFill>
                  <a:prstClr val="white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  <a:extLst>
                    <a:ext uri="{C807C97D-BFC1-408E-A445-0C87EB9F89A2}">
                      <ask:lineSketchStyleProps xmlns:ask="http://schemas.microsoft.com/office/drawing/2018/sketchyshapes" sd="0">
                        <a:custGeom>
                          <a:avLst/>
                          <a:gdLst/>
                          <a:ahLst/>
                          <a:cxnLst/>
                          <a:rect l="0" t="0" r="0" b="0"/>
                          <a:pathLst/>
                        </a:custGeom>
                        <ask:type/>
                      </ask:lineSketchStyleProps>
                    </a:ext>
                  </a:extLst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41654"/>
                        <a:gd name="adj2" fmla="val -118494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398349663501787"/>
                      <c:h val="8.382634338909437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B53-41CC-8BED-8B2C970A2A6F}"/>
                </c:ext>
              </c:extLst>
            </c:dLbl>
            <c:dLbl>
              <c:idx val="2"/>
              <c:layout>
                <c:manualLayout>
                  <c:x val="-2.3405217244022735E-2"/>
                  <c:y val="-2.2150522003012194E-2"/>
                </c:manualLayout>
              </c:layout>
              <c:tx>
                <c:rich>
                  <a:bodyPr/>
                  <a:lstStyle/>
                  <a:p>
                    <a:r>
                      <a:rPr lang="ru-RU" sz="9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громади  </a:t>
                    </a:r>
                    <a:fld id="{6A73CDF3-753E-48DC-ADA4-FEA073E1D8D0}" type="VALUE">
                      <a:rPr lang="ru-RU" sz="9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[ЗНАЧЕННЯ]</a:t>
                    </a:fld>
                    <a:r>
                      <a:rPr lang="ru-RU" sz="9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 грн.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37078393218089"/>
                      <c:h val="6.445902435895159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B53-41CC-8BED-8B2C970A2A6F}"/>
                </c:ext>
              </c:extLst>
            </c:dLbl>
            <c:dLbl>
              <c:idx val="3"/>
              <c:layout>
                <c:manualLayout>
                  <c:x val="-4.8785942467669922E-3"/>
                  <c:y val="6.804831613097034E-3"/>
                </c:manualLayout>
              </c:layout>
              <c:tx>
                <c:rich>
                  <a:bodyPr/>
                  <a:lstStyle/>
                  <a:p>
                    <a:r>
                      <a:rPr lang="ru-RU" sz="9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НСЗУ </a:t>
                    </a:r>
                    <a:fld id="{E1A7788C-63ED-4D6B-B16B-20638118A018}" type="VALUE">
                      <a:rPr lang="ru-RU" sz="9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[ЗНАЧЕННЯ]</a:t>
                    </a:fld>
                    <a:r>
                      <a:rPr lang="ru-RU" sz="900" b="1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052825235292924"/>
                      <c:h val="5.539711060960489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B53-41CC-8BED-8B2C970A2A6F}"/>
                </c:ext>
              </c:extLst>
            </c:dLbl>
            <c:dLbl>
              <c:idx val="4"/>
              <c:layout>
                <c:manualLayout>
                  <c:x val="-8.3561341123354449E-2"/>
                  <c:y val="4.3719097954606989E-2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/>
                      <a:t>власні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кошти</a:t>
                    </a:r>
                    <a:r>
                      <a:rPr lang="ru-RU" dirty="0"/>
                      <a:t> + </a:t>
                    </a:r>
                    <a:r>
                      <a:rPr lang="ru-RU" dirty="0" err="1"/>
                      <a:t>благодійна</a:t>
                    </a:r>
                    <a:r>
                      <a:rPr lang="ru-RU" baseline="0" dirty="0"/>
                      <a:t> </a:t>
                    </a:r>
                    <a:r>
                      <a:rPr lang="ru-RU" baseline="0" dirty="0" err="1"/>
                      <a:t>допомога</a:t>
                    </a:r>
                    <a:r>
                      <a:rPr lang="ru-RU" baseline="0" dirty="0"/>
                      <a:t> </a:t>
                    </a:r>
                    <a:fld id="{126C8583-5544-4CDB-913B-945BEC9E7167}" type="VALUE">
                      <a:rPr lang="ru-RU" smtClean="0"/>
                      <a:pPr/>
                      <a:t>[ЗНАЧЕННЯ]</a:t>
                    </a:fld>
                    <a:r>
                      <a:rPr lang="ru-RU" dirty="0"/>
                      <a:t> </a:t>
                    </a:r>
                    <a:r>
                      <a:rPr lang="ru-RU" dirty="0" err="1"/>
                      <a:t>тис.грн</a:t>
                    </a:r>
                    <a:r>
                      <a:rPr lang="ru-RU" dirty="0"/>
                      <a:t>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61704483202434"/>
                      <c:h val="9.4688821797624292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CB53-41CC-8BED-8B2C970A2A6F}"/>
                </c:ext>
              </c:extLst>
            </c:dLbl>
            <c:dLbl>
              <c:idx val="5"/>
              <c:layout>
                <c:manualLayout>
                  <c:x val="1.4769356035310878E-2"/>
                  <c:y val="-2.1746015288185455E-2"/>
                </c:manualLayout>
              </c:layout>
              <c:tx>
                <c:rich>
                  <a:bodyPr/>
                  <a:lstStyle/>
                  <a:p>
                    <a:r>
                      <a:rPr lang="ru-RU" sz="9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кошти громади </a:t>
                    </a:r>
                    <a:fld id="{635B3C6D-43D4-4769-BF0F-E754DA46F04D}" type="VALUE">
                      <a:rPr lang="ru-RU" sz="9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/>
                      <a:t>[ЗНАЧЕННЯ]</a:t>
                    </a:fld>
                    <a:r>
                      <a:rPr lang="ru-RU" sz="900" b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тис.грн.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385236597580476"/>
                      <c:h val="6.73957268445282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CB53-41CC-8BED-8B2C970A2A6F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Аркуш1!$B$4</c:f>
              <c:strCache>
                <c:ptCount val="1"/>
                <c:pt idx="0">
                  <c:v>Міська лікарня</c:v>
                </c:pt>
              </c:strCache>
            </c:strRef>
          </c:cat>
          <c:val>
            <c:numRef>
              <c:f>Аркуш1!$B$6:$G$6</c:f>
              <c:numCache>
                <c:formatCode>#,##0.00</c:formatCode>
                <c:ptCount val="6"/>
                <c:pt idx="0">
                  <c:v>19951.3</c:v>
                </c:pt>
                <c:pt idx="1">
                  <c:v>4742.3</c:v>
                </c:pt>
                <c:pt idx="2">
                  <c:v>2810.1</c:v>
                </c:pt>
                <c:pt idx="3">
                  <c:v>8583.1</c:v>
                </c:pt>
                <c:pt idx="4">
                  <c:v>2640.4</c:v>
                </c:pt>
                <c:pt idx="5">
                  <c:v>2492.5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B53-41CC-8BED-8B2C970A2A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власних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доходів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фонду бюджету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-червень </a:t>
            </a:r>
            <a:r>
              <a:rPr lang="ru-RU" sz="2000" b="1" i="0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i="0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2025 року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534138430828627"/>
          <c:y val="1.1111126451571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20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127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7937384150020533E-3"/>
          <c:y val="0.20839775176342432"/>
          <c:w val="0.96601084254173109"/>
          <c:h val="0.64608028982425814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atte"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66C-4906-BFD5-B8468B4B65F7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66C-4906-BFD5-B8468B4B65F7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66C-4906-BFD5-B8468B4B65F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66C-4906-BFD5-B8468B4B65F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66C-4906-BFD5-B8468B4B65F7}"/>
              </c:ext>
            </c:extLst>
          </c:dPt>
          <c:dPt>
            <c:idx val="5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66C-4906-BFD5-B8468B4B65F7}"/>
              </c:ext>
            </c:extLst>
          </c:dPt>
          <c:dPt>
            <c:idx val="6"/>
            <c:bubble3D val="0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 prstMaterial="matte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66C-4906-BFD5-B8468B4B65F7}"/>
              </c:ext>
            </c:extLst>
          </c:dPt>
          <c:dLbls>
            <c:dLbl>
              <c:idx val="0"/>
              <c:layout>
                <c:manualLayout>
                  <c:x val="-6.7890108790779974E-2"/>
                  <c:y val="-0.1261674704439016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300" dirty="0"/>
                      <a:t>ПДФО (59,7%)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300" dirty="0"/>
                      <a:t> 79</a:t>
                    </a:r>
                    <a:r>
                      <a:rPr lang="ru-RU" sz="1300" baseline="0" dirty="0"/>
                      <a:t> 308,7</a:t>
                    </a:r>
                    <a:r>
                      <a:rPr lang="ru-RU" sz="1300" dirty="0"/>
                      <a:t> </a:t>
                    </a:r>
                    <a:r>
                      <a:rPr lang="ru-RU" sz="13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3993945582516218"/>
                      <c:h val="9.628717894908331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66C-4906-BFD5-B8468B4B65F7}"/>
                </c:ext>
              </c:extLst>
            </c:dLbl>
            <c:dLbl>
              <c:idx val="1"/>
              <c:layout>
                <c:manualLayout>
                  <c:x val="1.0532325819642094E-2"/>
                  <c:y val="-1.294544671345202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/>
                      <a:t>Плата за землю (15,6%)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6BACF30E-1E52-44C9-B9D1-2EA910999B19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121601207637879"/>
                      <c:h val="7.7688557657658905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6C-4906-BFD5-B8468B4B65F7}"/>
                </c:ext>
              </c:extLst>
            </c:dLbl>
            <c:dLbl>
              <c:idx val="2"/>
              <c:layout>
                <c:manualLayout>
                  <c:x val="-1.0157783081743659E-2"/>
                  <c:y val="-2.645253837838133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Єдиний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податок</a:t>
                    </a:r>
                    <a:r>
                      <a:rPr lang="ru-RU" sz="1200" dirty="0"/>
                      <a:t> (12,7%) –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1C7E5DC3-5569-40D4-AE77-BBB56DB775E9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025713247737664"/>
                      <c:h val="8.955033887844970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6C-4906-BFD5-B8468B4B65F7}"/>
                </c:ext>
              </c:extLst>
            </c:dLbl>
            <c:dLbl>
              <c:idx val="3"/>
              <c:layout>
                <c:manualLayout>
                  <c:x val="-7.3795584737126208E-3"/>
                  <c:y val="-0.1271230469100553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Акцизний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податок</a:t>
                    </a:r>
                    <a:r>
                      <a:rPr lang="ru-RU" sz="1200" dirty="0"/>
                      <a:t> (6,7%) – </a:t>
                    </a:r>
                    <a:fld id="{D61FA5FF-7376-4636-A09D-525781EED17E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1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575038748757067"/>
                      <c:h val="8.030956743121987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66C-4906-BFD5-B8468B4B65F7}"/>
                </c:ext>
              </c:extLst>
            </c:dLbl>
            <c:dLbl>
              <c:idx val="4"/>
              <c:layout>
                <c:manualLayout>
                  <c:x val="2.1715406576075246E-2"/>
                  <c:y val="-7.64702105892440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Рентна</a:t>
                    </a:r>
                    <a:r>
                      <a:rPr lang="ru-RU" sz="1200" dirty="0"/>
                      <a:t> плата (1,6%)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200" dirty="0"/>
                      <a:t> - </a:t>
                    </a:r>
                    <a:fld id="{FB21661A-9D80-4A7C-9D20-4A6EA5AF730E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5458899131269968"/>
                      <c:h val="8.746004768735649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D66C-4906-BFD5-B8468B4B65F7}"/>
                </c:ext>
              </c:extLst>
            </c:dLbl>
            <c:dLbl>
              <c:idx val="5"/>
              <c:layout>
                <c:manualLayout>
                  <c:x val="-1.4779903964816309E-2"/>
                  <c:y val="1.999610659104433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Податок</a:t>
                    </a:r>
                    <a:r>
                      <a:rPr lang="ru-RU" sz="1200" dirty="0"/>
                      <a:t> на </a:t>
                    </a:r>
                    <a:r>
                      <a:rPr lang="ru-RU" sz="1200" dirty="0" err="1"/>
                      <a:t>нерухоме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майно</a:t>
                    </a:r>
                    <a:r>
                      <a:rPr lang="ru-RU" sz="1200" dirty="0"/>
                      <a:t> (1,5%) - </a:t>
                    </a:r>
                    <a:fld id="{D2E945E5-7CF0-4BA6-8304-D7029B36DC91}" type="VALUE">
                      <a:rPr lang="ru-RU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тис.грн</a:t>
                    </a:r>
                    <a:r>
                      <a:rPr lang="ru-RU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890787771077135"/>
                      <c:h val="6.1878003758106093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D66C-4906-BFD5-B8468B4B65F7}"/>
                </c:ext>
              </c:extLst>
            </c:dLbl>
            <c:dLbl>
              <c:idx val="6"/>
              <c:layout>
                <c:manualLayout>
                  <c:x val="-1.7116582209475081E-2"/>
                  <c:y val="9.229740121855416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1" i="1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ru-RU" sz="1200" dirty="0" err="1"/>
                      <a:t>Інші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надходження</a:t>
                    </a:r>
                    <a:r>
                      <a:rPr lang="ru-RU" sz="1200" dirty="0"/>
                      <a:t> (2,2%) – </a:t>
                    </a:r>
                  </a:p>
                  <a:p>
                    <a:pPr>
                      <a:defRPr sz="1100" b="1" i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9CCC5949-9A05-402A-B7D3-BDD8E9F5D129}" type="VALUE">
                      <a:rPr lang="en-US" sz="1200" smtClean="0"/>
                      <a:pPr>
                        <a:defRPr sz="1100" b="1" i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en-US" sz="1200" dirty="0"/>
                      <a:t> </a:t>
                    </a:r>
                    <a:r>
                      <a:rPr lang="en-US" sz="1200" dirty="0" err="1"/>
                      <a:t>тис.грн</a:t>
                    </a:r>
                    <a:r>
                      <a:rPr lang="en-US" sz="1200" dirty="0"/>
                      <a:t>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1" i="1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0.21281522549898671"/>
                      <c:h val="8.409570054438692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D66C-4906-BFD5-B8468B4B65F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1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Лист1!$A$13:$A$19</c:f>
              <c:strCache>
                <c:ptCount val="7"/>
                <c:pt idx="0">
                  <c:v>Податок з доходів фізичних осіб (59,7%)</c:v>
                </c:pt>
                <c:pt idx="1">
                  <c:v>Плата за землю (15,6%)</c:v>
                </c:pt>
                <c:pt idx="2">
                  <c:v>Єдиний податок (12,7%)</c:v>
                </c:pt>
                <c:pt idx="3">
                  <c:v>Акцизний податок (6,7%)</c:v>
                </c:pt>
                <c:pt idx="4">
                  <c:v>Рентна плата (1,6%)</c:v>
                </c:pt>
                <c:pt idx="5">
                  <c:v>Податок на нерухоме майно (1,5%)</c:v>
                </c:pt>
                <c:pt idx="6">
                  <c:v>Інші надходження (2,2%)</c:v>
                </c:pt>
              </c:strCache>
            </c:strRef>
          </c:cat>
          <c:val>
            <c:numRef>
              <c:f>Лист1!$B$13:$B$19</c:f>
              <c:numCache>
                <c:formatCode>General</c:formatCode>
                <c:ptCount val="7"/>
                <c:pt idx="0" formatCode="0.0">
                  <c:v>79308.7</c:v>
                </c:pt>
                <c:pt idx="1">
                  <c:v>20704.2</c:v>
                </c:pt>
                <c:pt idx="2">
                  <c:v>16912.3</c:v>
                </c:pt>
                <c:pt idx="3">
                  <c:v>8859.2999999999993</c:v>
                </c:pt>
                <c:pt idx="4" formatCode="0.0">
                  <c:v>2084</c:v>
                </c:pt>
                <c:pt idx="5">
                  <c:v>2043.1</c:v>
                </c:pt>
                <c:pt idx="6" formatCode="0.0">
                  <c:v>2945.3999999999942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66C-4906-BFD5-B8468B4B65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Надходження</a:t>
            </a:r>
            <a:r>
              <a:rPr lang="ru-RU" sz="2800" b="1" dirty="0"/>
              <a:t> ПДФО за </a:t>
            </a:r>
            <a:r>
              <a:rPr lang="ru-RU" sz="2800" b="1" dirty="0" err="1"/>
              <a:t>січень</a:t>
            </a:r>
            <a:r>
              <a:rPr lang="ru-RU" sz="2800" b="1" dirty="0"/>
              <a:t>-червень 2025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8342935295694185E-2"/>
          <c:y val="0.1183205694961338"/>
          <c:w val="0.91878443523407616"/>
          <c:h val="0.814391390873017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EDE-4FC9-9582-28F363BC877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EDE-4FC9-9582-28F363BC87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Аркуш1!$A$3:$B$3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Аркуш1!$A$4:$B$4</c:f>
              <c:numCache>
                <c:formatCode>#,##0.00</c:formatCode>
                <c:ptCount val="2"/>
                <c:pt idx="0">
                  <c:v>63279.8</c:v>
                </c:pt>
                <c:pt idx="1">
                  <c:v>79308.7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DE-4FC9-9582-28F363BC87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14352"/>
        <c:axId val="796462992"/>
      </c:barChart>
      <c:catAx>
        <c:axId val="800714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6462992"/>
        <c:crosses val="autoZero"/>
        <c:auto val="1"/>
        <c:lblAlgn val="ctr"/>
        <c:lblOffset val="100"/>
        <c:noMultiLvlLbl val="0"/>
      </c:catAx>
      <c:valAx>
        <c:axId val="79646299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alpha val="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14352"/>
        <c:crosses val="autoZero"/>
        <c:crossBetween val="between"/>
        <c:minorUnit val="5000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dirty="0"/>
              <a:t>Надходження податку на доходи фізичних осіб, що сплачується із доходів у вигляді заробітної плати </a:t>
            </a:r>
          </a:p>
          <a:p>
            <a:pPr>
              <a:defRPr sz="1600" b="1"/>
            </a:pPr>
            <a:r>
              <a:rPr lang="uk-UA" sz="1600" b="1" dirty="0"/>
              <a:t>за січень-червень 2025 року </a:t>
            </a:r>
            <a:endParaRPr lang="ru-RU" sz="1600" b="1" dirty="0"/>
          </a:p>
        </c:rich>
      </c:tx>
      <c:layout>
        <c:manualLayout>
          <c:xMode val="edge"/>
          <c:yMode val="edge"/>
          <c:x val="0.13506933508311461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083095472440944"/>
          <c:y val="0.179027850685331"/>
          <c:w val="0.86486351706036746"/>
          <c:h val="0.7219060950714494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12700">
              <a:noFill/>
            </a:ln>
            <a:effectLst/>
            <a:scene3d>
              <a:camera prst="orthographicFront"/>
              <a:lightRig rig="threePt" dir="t">
                <a:rot lat="0" lon="0" rev="1800000"/>
              </a:lightRig>
            </a:scene3d>
            <a:sp3d prstMaterial="metal"/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1-E045-4D24-ACD6-E164F3513BB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>
                  <a:rot lat="0" lon="0" rev="1800000"/>
                </a:lightRig>
              </a:scene3d>
              <a:sp3d prstMaterial="metal"/>
            </c:spPr>
            <c:extLst>
              <c:ext xmlns:c16="http://schemas.microsoft.com/office/drawing/2014/chart" uri="{C3380CC4-5D6E-409C-BE32-E72D297353CC}">
                <c16:uniqueId val="{00000003-E045-4D24-ACD6-E164F3513B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Аркуш1!$A$39:$B$39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Аркуш1!$A$40:$B$40</c:f>
              <c:numCache>
                <c:formatCode>#,##0.00</c:formatCode>
                <c:ptCount val="2"/>
                <c:pt idx="0">
                  <c:v>60181.9</c:v>
                </c:pt>
                <c:pt idx="1">
                  <c:v>76633.899999999994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45-4D24-ACD6-E164F3513B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3677887"/>
        <c:axId val="1109959071"/>
      </c:barChart>
      <c:catAx>
        <c:axId val="7936778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109959071"/>
        <c:crosses val="autoZero"/>
        <c:auto val="1"/>
        <c:lblAlgn val="ctr"/>
        <c:lblOffset val="100"/>
        <c:noMultiLvlLbl val="0"/>
      </c:catAx>
      <c:valAx>
        <c:axId val="1109959071"/>
        <c:scaling>
          <c:orientation val="minMax"/>
          <c:max val="8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>
              <a:softEdge rad="165100"/>
            </a:effectLst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93677887"/>
        <c:crosses val="autoZero"/>
        <c:crossBetween val="between"/>
        <c:minorUnit val="100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податку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доходи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-червень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2025 року  </a:t>
            </a:r>
          </a:p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розрізі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baseline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платників</a:t>
            </a:r>
            <a:r>
              <a:rPr lang="ru-RU" sz="2000" b="1" baseline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(тис.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гривень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51570189346094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0.16239607100761017"/>
          <c:w val="0.91820639829447526"/>
          <c:h val="0.619185716605894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Лист1!$A$24:$A$29</c:f>
              <c:strCache>
                <c:ptCount val="6"/>
                <c:pt idx="0">
                  <c:v>ПАТ "Монделіс Україна"</c:v>
                </c:pt>
                <c:pt idx="1">
                  <c:v>АТ "Українська залізниця"</c:v>
                </c:pt>
                <c:pt idx="2">
                  <c:v>ТОВ АФ "Семереньки"</c:v>
                </c:pt>
                <c:pt idx="3">
                  <c:v>ТОВ "Якобз ДАУ Егбертс Україна"</c:v>
                </c:pt>
                <c:pt idx="4">
                  <c:v>Філія Північний лісовий офіс ДП "Ліси України"</c:v>
                </c:pt>
                <c:pt idx="5">
                  <c:v>Бюджетні установи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7D-4570-9A37-D6C6C099379A}"/>
            </c:ext>
          </c:extLst>
        </c:ser>
        <c:ser>
          <c:idx val="1"/>
          <c:order val="1"/>
          <c:tx>
            <c:strRef>
              <c:f>Лист1!$B$23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9.1690287422218648E-3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B7D-4570-9A37-D6C6C099379A}"/>
                </c:ext>
              </c:extLst>
            </c:dLbl>
            <c:dLbl>
              <c:idx val="1"/>
              <c:layout>
                <c:manualLayout>
                  <c:x val="-1.4711087642504431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B7D-4570-9A37-D6C6C099379A}"/>
                </c:ext>
              </c:extLst>
            </c:dLbl>
            <c:dLbl>
              <c:idx val="3"/>
              <c:layout>
                <c:manualLayout>
                  <c:x val="-7.6812065938106919E-3"/>
                  <c:y val="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00F-4E48-96CF-F30D22B359CA}"/>
                </c:ext>
              </c:extLst>
            </c:dLbl>
            <c:dLbl>
              <c:idx val="4"/>
              <c:layout>
                <c:manualLayout>
                  <c:x val="-9.8479065493465093E-3"/>
                  <c:y val="-9.83223502238935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8E4E-435E-8ED3-EC612C9532EB}"/>
                </c:ext>
              </c:extLst>
            </c:dLbl>
            <c:dLbl>
              <c:idx val="5"/>
              <c:layout>
                <c:manualLayout>
                  <c:x val="-1.1558711719110718E-2"/>
                  <c:y val="-1.96629217832199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EB4-40F8-AD1D-31A4F9422E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Лист1!$A$24:$A$29</c:f>
              <c:strCache>
                <c:ptCount val="6"/>
                <c:pt idx="0">
                  <c:v>ПАТ "Монделіс Україна"</c:v>
                </c:pt>
                <c:pt idx="1">
                  <c:v>АТ "Українська залізниця"</c:v>
                </c:pt>
                <c:pt idx="2">
                  <c:v>ТОВ АФ "Семереньки"</c:v>
                </c:pt>
                <c:pt idx="3">
                  <c:v>ТОВ "Якобз ДАУ Егбертс Україна"</c:v>
                </c:pt>
                <c:pt idx="4">
                  <c:v>Філія Північний лісовий офіс ДП "Ліси України"</c:v>
                </c:pt>
                <c:pt idx="5">
                  <c:v>Бюджетні установи</c:v>
                </c:pt>
              </c:strCache>
            </c:strRef>
          </c:cat>
          <c:val>
            <c:numRef>
              <c:f>Лист1!$B$24:$B$29</c:f>
              <c:numCache>
                <c:formatCode>#,##0.0</c:formatCode>
                <c:ptCount val="6"/>
                <c:pt idx="0">
                  <c:v>13390.1</c:v>
                </c:pt>
                <c:pt idx="1">
                  <c:v>9451.6</c:v>
                </c:pt>
                <c:pt idx="2">
                  <c:v>979.7</c:v>
                </c:pt>
                <c:pt idx="3">
                  <c:v>4658.7</c:v>
                </c:pt>
                <c:pt idx="4">
                  <c:v>3589.1</c:v>
                </c:pt>
                <c:pt idx="5">
                  <c:v>13060.3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B7D-4570-9A37-D6C6C099379A}"/>
            </c:ext>
          </c:extLst>
        </c:ser>
        <c:ser>
          <c:idx val="2"/>
          <c:order val="2"/>
          <c:tx>
            <c:strRef>
              <c:f>Лист1!$C$23</c:f>
              <c:strCache>
                <c:ptCount val="1"/>
                <c:pt idx="0">
                  <c:v>2025 рік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1.7708333333333295E-2"/>
                  <c:y val="-2.16292139615415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AA6-40C3-9264-C800B122F7DC}"/>
                </c:ext>
              </c:extLst>
            </c:dLbl>
            <c:dLbl>
              <c:idx val="1"/>
              <c:layout>
                <c:manualLayout>
                  <c:x val="1.9791625469277905E-2"/>
                  <c:y val="-1.96629217832202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AA6-40C3-9264-C800B122F7DC}"/>
                </c:ext>
              </c:extLst>
            </c:dLbl>
            <c:dLbl>
              <c:idx val="3"/>
              <c:layout>
                <c:manualLayout>
                  <c:x val="1.4583333333333334E-2"/>
                  <c:y val="-1.7696629604897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AA6-40C3-9264-C800B122F7DC}"/>
                </c:ext>
              </c:extLst>
            </c:dLbl>
            <c:dLbl>
              <c:idx val="4"/>
              <c:layout>
                <c:manualLayout>
                  <c:x val="1.2499999999999924E-2"/>
                  <c:y val="-1.1797753069931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AA6-40C3-9264-C800B122F7DC}"/>
                </c:ext>
              </c:extLst>
            </c:dLbl>
            <c:dLbl>
              <c:idx val="5"/>
              <c:layout>
                <c:manualLayout>
                  <c:x val="2.0337044421692759E-2"/>
                  <c:y val="-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EB4-40F8-AD1D-31A4F9422E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Лист1!$A$24:$A$29</c:f>
              <c:strCache>
                <c:ptCount val="6"/>
                <c:pt idx="0">
                  <c:v>ПАТ "Монделіс Україна"</c:v>
                </c:pt>
                <c:pt idx="1">
                  <c:v>АТ "Українська залізниця"</c:v>
                </c:pt>
                <c:pt idx="2">
                  <c:v>ТОВ АФ "Семереньки"</c:v>
                </c:pt>
                <c:pt idx="3">
                  <c:v>ТОВ "Якобз ДАУ Егбертс Україна"</c:v>
                </c:pt>
                <c:pt idx="4">
                  <c:v>Філія Північний лісовий офіс ДП "Ліси України"</c:v>
                </c:pt>
                <c:pt idx="5">
                  <c:v>Бюджетні установи</c:v>
                </c:pt>
              </c:strCache>
            </c:strRef>
          </c:cat>
          <c:val>
            <c:numRef>
              <c:f>Лист1!$C$24:$C$29</c:f>
              <c:numCache>
                <c:formatCode>#,##0.0</c:formatCode>
                <c:ptCount val="6"/>
                <c:pt idx="0">
                  <c:v>15455.7</c:v>
                </c:pt>
                <c:pt idx="1">
                  <c:v>10509.9</c:v>
                </c:pt>
                <c:pt idx="2">
                  <c:v>8496.1</c:v>
                </c:pt>
                <c:pt idx="3">
                  <c:v>5995.4</c:v>
                </c:pt>
                <c:pt idx="4">
                  <c:v>2627.9</c:v>
                </c:pt>
                <c:pt idx="5">
                  <c:v>15685.4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B7D-4570-9A37-D6C6C0993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плати за землю за </a:t>
            </a:r>
            <a:r>
              <a:rPr lang="ru-RU" sz="2400" b="1" dirty="0" err="1"/>
              <a:t>січень</a:t>
            </a:r>
            <a:r>
              <a:rPr lang="ru-RU" sz="2400" b="1" dirty="0"/>
              <a:t>-червень 2025 року</a:t>
            </a:r>
          </a:p>
        </c:rich>
      </c:tx>
      <c:layout>
        <c:manualLayout>
          <c:xMode val="edge"/>
          <c:yMode val="edge"/>
          <c:x val="0.14764679974634085"/>
          <c:y val="5.73442737979865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7165495312339832"/>
          <c:y val="0.11055991039242297"/>
          <c:w val="0.79247590296291759"/>
          <c:h val="0.833230058453531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8C2-4C11-B819-D34BA6E39C05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8C2-4C11-B819-D34BA6E39C0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8C2-4C11-B819-D34BA6E39C0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Аркуш1!$A$18:$C$18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Аркуш1!$A$19:$C$19</c:f>
              <c:numCache>
                <c:formatCode>#,##0.00</c:formatCode>
                <c:ptCount val="3"/>
                <c:pt idx="0">
                  <c:v>17209.7</c:v>
                </c:pt>
                <c:pt idx="1">
                  <c:v>20704.2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8C2-4C11-B819-D34BA6E39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2554272"/>
        <c:axId val="486698832"/>
      </c:barChart>
      <c:catAx>
        <c:axId val="752554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86698832"/>
        <c:crosses val="autoZero"/>
        <c:auto val="1"/>
        <c:lblAlgn val="ctr"/>
        <c:lblOffset val="100"/>
        <c:noMultiLvlLbl val="0"/>
      </c:catAx>
      <c:valAx>
        <c:axId val="48669883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alpha val="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752554272"/>
        <c:crosses val="autoZero"/>
        <c:crossBetween val="between"/>
        <c:majorUnit val="5000"/>
      </c:valAx>
      <c:spPr>
        <a:noFill/>
        <a:ln>
          <a:solidFill>
            <a:schemeClr val="accent1">
              <a:alpha val="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alpha val="0"/>
        </a:schemeClr>
      </a:solidFill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Надходження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плати за землю за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-червень </a:t>
            </a:r>
            <a:r>
              <a:rPr lang="ru-RU" sz="2000" b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2025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1793564552798653E-2"/>
          <c:y val="9.1609552588019824E-2"/>
          <c:w val="0.91820639829447526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Лист1!$B$24:$B$27</c:f>
              <c:numCache>
                <c:formatCode>#,##0.00</c:formatCode>
                <c:ptCount val="4"/>
                <c:pt idx="0">
                  <c:v>4130.6000000000004</c:v>
                </c:pt>
                <c:pt idx="1">
                  <c:v>11433.5</c:v>
                </c:pt>
                <c:pt idx="2">
                  <c:v>92.9</c:v>
                </c:pt>
                <c:pt idx="3">
                  <c:v>1552.7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838-449A-A96C-67DC02E7D100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2025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838-449A-A96C-67DC02E7D100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838-449A-A96C-67DC02E7D100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-60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838-449A-A96C-67DC02E7D1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-6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Лист1!$C$24:$C$27</c:f>
              <c:numCache>
                <c:formatCode>#,##0.00</c:formatCode>
                <c:ptCount val="4"/>
                <c:pt idx="0">
                  <c:v>5887.9</c:v>
                </c:pt>
                <c:pt idx="1">
                  <c:v>11875.3</c:v>
                </c:pt>
                <c:pt idx="2">
                  <c:v>36.700000000000003</c:v>
                </c:pt>
                <c:pt idx="3">
                  <c:v>2904.4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838-449A-A96C-67DC02E7D100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Лист1!$A$24:$A$27</c:f>
              <c:strCache>
                <c:ptCount val="4"/>
                <c:pt idx="0">
                  <c:v>Земельний податок з юридичних осіб</c:v>
                </c:pt>
                <c:pt idx="1">
                  <c:v>Орендна плата з юридичних осіб</c:v>
                </c:pt>
                <c:pt idx="2">
                  <c:v>Земельний податок з фізичних осіб</c:v>
                </c:pt>
                <c:pt idx="3">
                  <c:v>Оредна плата з фізичних осіб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838-449A-A96C-67DC02E7D1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 b="1" dirty="0" err="1"/>
              <a:t>Надходження</a:t>
            </a:r>
            <a:r>
              <a:rPr lang="ru-RU" sz="2400" b="1" dirty="0"/>
              <a:t> </a:t>
            </a:r>
            <a:r>
              <a:rPr lang="ru-RU" sz="2400" b="1" dirty="0" err="1"/>
              <a:t>єдиного</a:t>
            </a:r>
            <a:r>
              <a:rPr lang="ru-RU" sz="2400" b="1" dirty="0"/>
              <a:t> </a:t>
            </a:r>
            <a:r>
              <a:rPr lang="ru-RU" sz="2400" b="1" dirty="0" err="1"/>
              <a:t>податку</a:t>
            </a:r>
            <a:r>
              <a:rPr lang="ru-RU" sz="2400" b="1" dirty="0"/>
              <a:t> за </a:t>
            </a:r>
            <a:r>
              <a:rPr lang="ru-RU" sz="2400" b="1" dirty="0" err="1"/>
              <a:t>січень</a:t>
            </a:r>
            <a:r>
              <a:rPr lang="ru-RU" sz="2400" b="1" dirty="0"/>
              <a:t>-червень </a:t>
            </a:r>
            <a:r>
              <a:rPr lang="ru-RU" sz="2400" b="1" dirty="0" err="1"/>
              <a:t>місяці</a:t>
            </a:r>
            <a:r>
              <a:rPr lang="ru-RU" sz="2400" b="1" dirty="0"/>
              <a:t> 2025 року  </a:t>
            </a:r>
          </a:p>
        </c:rich>
      </c:tx>
      <c:layout>
        <c:manualLayout>
          <c:xMode val="edge"/>
          <c:yMode val="edge"/>
          <c:x val="0.20186482954555002"/>
          <c:y val="1.17977530699317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6.762334518880414E-2"/>
          <c:y val="0.11913764308452721"/>
          <c:w val="0.91505405952380758"/>
          <c:h val="0.760758753445075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2024 рік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-1.6812671591433546E-2"/>
                  <c:y val="-5.89887653496586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Лист1!$B$24:$B$26</c:f>
              <c:numCache>
                <c:formatCode>#,##0.00</c:formatCode>
                <c:ptCount val="3"/>
                <c:pt idx="0">
                  <c:v>1118.8</c:v>
                </c:pt>
                <c:pt idx="1">
                  <c:v>9281.7999999999993</c:v>
                </c:pt>
                <c:pt idx="2">
                  <c:v>2904.4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15-45BD-92FF-F208113D04F9}"/>
            </c:ext>
          </c:extLst>
        </c:ser>
        <c:ser>
          <c:idx val="1"/>
          <c:order val="1"/>
          <c:tx>
            <c:strRef>
              <c:f>Лист1!$C$23</c:f>
              <c:strCache>
                <c:ptCount val="1"/>
                <c:pt idx="0">
                  <c:v>2025 рік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3.4404749513532958E-3"/>
                  <c:y val="-3.9325843566439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15-45BD-92FF-F208113D04F9}"/>
                </c:ext>
              </c:extLst>
            </c:dLbl>
            <c:dLbl>
              <c:idx val="1"/>
              <c:layout>
                <c:manualLayout>
                  <c:x val="1.7759211763707168E-3"/>
                  <c:y val="1.966292178321953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15-45BD-92FF-F208113D04F9}"/>
                </c:ext>
              </c:extLst>
            </c:dLbl>
            <c:dLbl>
              <c:idx val="2"/>
              <c:layout>
                <c:manualLayout>
                  <c:x val="2.7615971442287277E-3"/>
                  <c:y val="-9.8314608916112364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52270314663386E-2"/>
                      <c:h val="4.07022480912644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9A15-45BD-92FF-F208113D04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Лист1!$C$24:$C$26</c:f>
              <c:numCache>
                <c:formatCode>#,##0.00</c:formatCode>
                <c:ptCount val="3"/>
                <c:pt idx="0">
                  <c:v>1507.3</c:v>
                </c:pt>
                <c:pt idx="1">
                  <c:v>10647.3</c:v>
                </c:pt>
                <c:pt idx="2">
                  <c:v>4757.7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A15-45BD-92FF-F208113D04F9}"/>
            </c:ext>
          </c:extLst>
        </c:ser>
        <c:ser>
          <c:idx val="2"/>
          <c:order val="2"/>
          <c:tx>
            <c:strRef>
              <c:f>Лист1!#REF!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Лист1!$A$24:$A$26</c:f>
              <c:strCache>
                <c:ptCount val="3"/>
                <c:pt idx="0">
                  <c:v>Єдиний податок з юридичних осіб</c:v>
                </c:pt>
                <c:pt idx="1">
                  <c:v>Єдиний податок з фізичних осіб</c:v>
                </c:pt>
                <c:pt idx="2">
                  <c:v>Єдиний податок з сільгосппідприємств</c:v>
                </c:pt>
              </c:strCache>
            </c:strRef>
          </c:cat>
          <c:val>
            <c:numRef>
              <c:f>Лист1!#REF!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A15-45BD-92FF-F208113D04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1"/>
        <c:axId val="181371264"/>
        <c:axId val="181372800"/>
      </c:barChart>
      <c:catAx>
        <c:axId val="18137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2800"/>
        <c:crosses val="autoZero"/>
        <c:auto val="1"/>
        <c:lblAlgn val="ctr"/>
        <c:lblOffset val="100"/>
        <c:noMultiLvlLbl val="0"/>
      </c:catAx>
      <c:valAx>
        <c:axId val="1813728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8137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800" b="1" dirty="0" err="1"/>
              <a:t>Акцизний</a:t>
            </a:r>
            <a:r>
              <a:rPr lang="ru-RU" sz="2800" b="1" dirty="0"/>
              <a:t> </a:t>
            </a:r>
            <a:r>
              <a:rPr lang="ru-RU" sz="2800" b="1" dirty="0" err="1"/>
              <a:t>податок</a:t>
            </a:r>
            <a:r>
              <a:rPr lang="ru-RU" sz="2800" b="1" dirty="0"/>
              <a:t> за </a:t>
            </a:r>
            <a:r>
              <a:rPr lang="ru-RU" sz="2800" b="1" dirty="0" err="1"/>
              <a:t>січень</a:t>
            </a:r>
            <a:r>
              <a:rPr lang="ru-RU" sz="2800" b="1" dirty="0"/>
              <a:t>-червень 2025 року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8469743452565058E-2"/>
          <c:y val="0.1710828350682943"/>
          <c:w val="0.93985229087079003"/>
          <c:h val="0.77263607171640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  <a:scene3d>
              <a:camera prst="orthographicFront"/>
              <a:lightRig rig="threePt" dir="t"/>
            </a:scene3d>
            <a:sp3d prstMaterial="matte">
              <a:bevelT w="63500" h="63500" prst="artDeco"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B58-4B1E-ADCE-A3437A437CB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B58-4B1E-ADCE-A3437A437CB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Аркуш1!$A$13:$B$13</c:f>
              <c:strCache>
                <c:ptCount val="2"/>
                <c:pt idx="0">
                  <c:v>2024 рік</c:v>
                </c:pt>
                <c:pt idx="1">
                  <c:v>2025 рік</c:v>
                </c:pt>
              </c:strCache>
            </c:strRef>
          </c:cat>
          <c:val>
            <c:numRef>
              <c:f>Аркуш1!$A$14:$B$14</c:f>
              <c:numCache>
                <c:formatCode>#,##0.00</c:formatCode>
                <c:ptCount val="2"/>
                <c:pt idx="0">
                  <c:v>5795.6</c:v>
                </c:pt>
                <c:pt idx="1">
                  <c:v>8859.2999999999993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B58-4B1E-ADCE-A3437A437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761552"/>
        <c:axId val="802038256"/>
      </c:barChart>
      <c:catAx>
        <c:axId val="800761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2038256"/>
        <c:crosses val="autoZero"/>
        <c:auto val="1"/>
        <c:lblAlgn val="ctr"/>
        <c:lblOffset val="100"/>
        <c:noMultiLvlLbl val="0"/>
      </c:catAx>
      <c:valAx>
        <c:axId val="802038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00761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0.42011</cdr:x>
      <cdr:y>0.39766</cdr:y>
    </cdr:from>
    <cdr:to>
      <cdr:x>0.63609</cdr:x>
      <cdr:y>0.6002</cdr:y>
    </cdr:to>
    <cdr:sp macro="" textlink="">
      <cdr:nvSpPr>
        <cdr:cNvPr id="7" name="Стрілка: вправо 6">
          <a:extLst xmlns:a="http://schemas.openxmlformats.org/drawingml/2006/main">
            <a:ext uri="{FF2B5EF4-FFF2-40B4-BE49-F238E27FC236}">
              <a16:creationId xmlns:a16="http://schemas.microsoft.com/office/drawing/2014/main" id="{50B0F076-23CF-4F2A-9654-9596C2CE63D0}"/>
            </a:ext>
          </a:extLst>
        </cdr:cNvPr>
        <cdr:cNvSpPr/>
      </cdr:nvSpPr>
      <cdr:spPr>
        <a:xfrm xmlns:a="http://schemas.openxmlformats.org/drawingml/2006/main" rot="19437114">
          <a:off x="5026331" y="2667845"/>
          <a:ext cx="2583992" cy="135881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+ 27 404,9 тис. гривень     </a:t>
          </a:r>
        </a:p>
        <a:p xmlns:a="http://schemas.openxmlformats.org/drawingml/2006/main">
          <a:pPr algn="ctr"/>
          <a:r>
            <a:rPr lang="uk-UA" sz="1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(+26,0%)</a:t>
          </a:r>
          <a:endParaRPr lang="ru-RU" sz="14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0.40215</cdr:x>
      <cdr:y>0.34063</cdr:y>
    </cdr:from>
    <cdr:to>
      <cdr:x>0.61756</cdr:x>
      <cdr:y>0.52206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11174">
          <a:off x="5497274" y="1573833"/>
          <a:ext cx="1203949" cy="257689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+ 1 639,0 тис. гривень (+59,1%)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0.039</cdr:x>
      <cdr:y>0.91002</cdr:y>
    </cdr:from>
    <cdr:to>
      <cdr:x>0.0878</cdr:x>
      <cdr:y>0.9678</cdr:y>
    </cdr:to>
    <cdr:sp macro="" textlink="">
      <cdr:nvSpPr>
        <cdr:cNvPr id="2" name="Блок-схема: вузол 2">
          <a:extLst xmlns:a="http://schemas.openxmlformats.org/drawingml/2006/main">
            <a:ext uri="{FF2B5EF4-FFF2-40B4-BE49-F238E27FC236}">
              <a16:creationId xmlns:a16="http://schemas.microsoft.com/office/drawing/2014/main" id="{BEC73D54-15D5-4844-BACB-BC85B7B9E3CC}"/>
            </a:ext>
          </a:extLst>
        </cdr:cNvPr>
        <cdr:cNvSpPr/>
      </cdr:nvSpPr>
      <cdr:spPr>
        <a:xfrm xmlns:a="http://schemas.openxmlformats.org/drawingml/2006/main">
          <a:off x="325769" y="5114083"/>
          <a:ext cx="407656" cy="324694"/>
        </a:xfrm>
        <a:prstGeom xmlns:a="http://schemas.openxmlformats.org/drawingml/2006/main" prst="flowChartConnector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0.04105</cdr:x>
      <cdr:y>0.82274</cdr:y>
    </cdr:from>
    <cdr:to>
      <cdr:x>0.08727</cdr:x>
      <cdr:y>0.88475</cdr:y>
    </cdr:to>
    <cdr:sp macro="" textlink="">
      <cdr:nvSpPr>
        <cdr:cNvPr id="3" name="Блок-схема: вузол 5">
          <a:extLst xmlns:a="http://schemas.openxmlformats.org/drawingml/2006/main">
            <a:ext uri="{FF2B5EF4-FFF2-40B4-BE49-F238E27FC236}">
              <a16:creationId xmlns:a16="http://schemas.microsoft.com/office/drawing/2014/main" id="{7616F10A-29A9-47F9-BC6A-54F420E446DF}"/>
            </a:ext>
          </a:extLst>
        </cdr:cNvPr>
        <cdr:cNvSpPr/>
      </cdr:nvSpPr>
      <cdr:spPr>
        <a:xfrm xmlns:a="http://schemas.openxmlformats.org/drawingml/2006/main">
          <a:off x="342935" y="4623573"/>
          <a:ext cx="386050" cy="348479"/>
        </a:xfrm>
        <a:prstGeom xmlns:a="http://schemas.openxmlformats.org/drawingml/2006/main" prst="flowChartConnector">
          <a:avLst/>
        </a:prstGeom>
        <a:solidFill xmlns:a="http://schemas.openxmlformats.org/drawingml/2006/main">
          <a:schemeClr val="accent4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  <cdr:relSizeAnchor xmlns:cdr="http://schemas.openxmlformats.org/drawingml/2006/chartDrawing">
    <cdr:from>
      <cdr:x>0.29462</cdr:x>
      <cdr:y>0.84978</cdr:y>
    </cdr:from>
    <cdr:to>
      <cdr:x>0.39604</cdr:x>
      <cdr:y>1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D4B4E46F-A26A-42EC-8862-6E09FCACAD21}"/>
            </a:ext>
          </a:extLst>
        </cdr:cNvPr>
        <cdr:cNvSpPr txBox="1"/>
      </cdr:nvSpPr>
      <cdr:spPr>
        <a:xfrm xmlns:a="http://schemas.openxmlformats.org/drawingml/2006/main">
          <a:off x="2656291" y="518112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0.11306</cdr:x>
      <cdr:y>0.82384</cdr:y>
    </cdr:from>
    <cdr:to>
      <cdr:x>0.45789</cdr:x>
      <cdr:y>0.89733</cdr:y>
    </cdr:to>
    <cdr:sp macro="" textlink="">
      <cdr:nvSpPr>
        <cdr:cNvPr id="5" name="Прямокутник: округлені кути 4">
          <a:extLst xmlns:a="http://schemas.openxmlformats.org/drawingml/2006/main">
            <a:ext uri="{FF2B5EF4-FFF2-40B4-BE49-F238E27FC236}">
              <a16:creationId xmlns:a16="http://schemas.microsoft.com/office/drawing/2014/main" id="{44FA8E97-A28E-4D4E-BB63-0847EBFBF89A}"/>
            </a:ext>
          </a:extLst>
        </cdr:cNvPr>
        <cdr:cNvSpPr/>
      </cdr:nvSpPr>
      <cdr:spPr>
        <a:xfrm xmlns:a="http://schemas.openxmlformats.org/drawingml/2006/main">
          <a:off x="1281633" y="5395095"/>
          <a:ext cx="3908931" cy="48127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Центр первинної медичної допомоги – 13 716,0 тис. гривень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0.11273</cdr:x>
      <cdr:y>0.90685</cdr:y>
    </cdr:from>
    <cdr:to>
      <cdr:x>0.45907</cdr:x>
      <cdr:y>0.97269</cdr:y>
    </cdr:to>
    <cdr:sp macro="" textlink="">
      <cdr:nvSpPr>
        <cdr:cNvPr id="7" name="Прямокутник: округлені кути 6">
          <a:extLst xmlns:a="http://schemas.openxmlformats.org/drawingml/2006/main">
            <a:ext uri="{FF2B5EF4-FFF2-40B4-BE49-F238E27FC236}">
              <a16:creationId xmlns:a16="http://schemas.microsoft.com/office/drawing/2014/main" id="{95CA3DBD-41D6-4C9D-9584-5E8E08CB5BCD}"/>
            </a:ext>
          </a:extLst>
        </cdr:cNvPr>
        <cdr:cNvSpPr/>
      </cdr:nvSpPr>
      <cdr:spPr>
        <a:xfrm xmlns:a="http://schemas.openxmlformats.org/drawingml/2006/main">
          <a:off x="1277894" y="5938704"/>
          <a:ext cx="3926118" cy="431168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Міська лікарня – 27 503,7 тис. гривень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0.42435</cdr:x>
      <cdr:y>0.27044</cdr:y>
    </cdr:from>
    <cdr:to>
      <cdr:x>0.65116</cdr:x>
      <cdr:y>0.49111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E457F0D2-4F72-4CBF-BF07-FC00C16B56BF}"/>
            </a:ext>
          </a:extLst>
        </cdr:cNvPr>
        <cdr:cNvSpPr/>
      </cdr:nvSpPr>
      <cdr:spPr>
        <a:xfrm xmlns:a="http://schemas.openxmlformats.org/drawingml/2006/main" rot="14780296">
          <a:off x="5681512" y="1021358"/>
          <a:ext cx="1369984" cy="2685220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+16 028,9 тис. гривень    </a:t>
          </a:r>
        </a:p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(+25,3%)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0.43278</cdr:x>
      <cdr:y>0.35907</cdr:y>
    </cdr:from>
    <cdr:to>
      <cdr:x>0.64466</cdr:x>
      <cdr:y>0.51932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227E24A9-CD0F-42D3-AACF-9F0F9C2EE861}"/>
            </a:ext>
          </a:extLst>
        </cdr:cNvPr>
        <cdr:cNvSpPr/>
      </cdr:nvSpPr>
      <cdr:spPr>
        <a:xfrm xmlns:a="http://schemas.openxmlformats.org/drawingml/2006/main" rot="19095758">
          <a:off x="5276485" y="2462509"/>
          <a:ext cx="2583186" cy="109897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5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+16 452,0 тис. гривень (27,3%)</a:t>
          </a:r>
          <a:endParaRPr lang="ru-RU" sz="145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0.28487</cdr:x>
      <cdr:y>0.27234</cdr:y>
    </cdr:from>
    <cdr:to>
      <cdr:x>0.36539</cdr:x>
      <cdr:y>0.36626</cdr:y>
    </cdr:to>
    <cdr:sp macro="" textlink="">
      <cdr:nvSpPr>
        <cdr:cNvPr id="2" name="Стрілка: вправо 1">
          <a:extLst xmlns:a="http://schemas.openxmlformats.org/drawingml/2006/main">
            <a:ext uri="{FF2B5EF4-FFF2-40B4-BE49-F238E27FC236}">
              <a16:creationId xmlns:a16="http://schemas.microsoft.com/office/drawing/2014/main" id="{7BCB622B-83F0-4C15-82EE-A3790DD65FAA}"/>
            </a:ext>
          </a:extLst>
        </cdr:cNvPr>
        <cdr:cNvSpPr/>
      </cdr:nvSpPr>
      <cdr:spPr>
        <a:xfrm xmlns:a="http://schemas.openxmlformats.org/drawingml/2006/main" rot="19626836">
          <a:off x="3442947" y="1759037"/>
          <a:ext cx="973175" cy="606569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+11,2 %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0.43778</cdr:x>
      <cdr:y>0.30683</cdr:y>
    </cdr:from>
    <cdr:to>
      <cdr:x>0.52502</cdr:x>
      <cdr:y>0.4084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88ABE916-C42B-43BE-BBB3-1CDE6E7C6E83}"/>
            </a:ext>
          </a:extLst>
        </cdr:cNvPr>
        <cdr:cNvSpPr/>
      </cdr:nvSpPr>
      <cdr:spPr>
        <a:xfrm xmlns:a="http://schemas.openxmlformats.org/drawingml/2006/main" rot="20239092">
          <a:off x="5291122" y="1981789"/>
          <a:ext cx="1054312" cy="655996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+ 867,2%</a:t>
          </a: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0.75919</cdr:x>
      <cdr:y>0.53134</cdr:y>
    </cdr:from>
    <cdr:to>
      <cdr:x>0.83581</cdr:x>
      <cdr:y>0.6139</cdr:y>
    </cdr:to>
    <cdr:sp macro="" textlink="">
      <cdr:nvSpPr>
        <cdr:cNvPr id="4" name="Стрілка: вправо 3">
          <a:extLst xmlns:a="http://schemas.openxmlformats.org/drawingml/2006/main">
            <a:ext uri="{FF2B5EF4-FFF2-40B4-BE49-F238E27FC236}">
              <a16:creationId xmlns:a16="http://schemas.microsoft.com/office/drawing/2014/main" id="{5852487A-E868-4779-B054-7F23FF172E46}"/>
            </a:ext>
          </a:extLst>
        </cdr:cNvPr>
        <cdr:cNvSpPr/>
      </cdr:nvSpPr>
      <cdr:spPr>
        <a:xfrm xmlns:a="http://schemas.openxmlformats.org/drawingml/2006/main" rot="1886841">
          <a:off x="9175673" y="3431831"/>
          <a:ext cx="926038" cy="533243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- 26,8%</a:t>
          </a: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0.86505</cdr:x>
      <cdr:y>0.12629</cdr:y>
    </cdr:from>
    <cdr:to>
      <cdr:x>0.94797</cdr:x>
      <cdr:y>0.21259</cdr:y>
    </cdr:to>
    <cdr:sp macro="" textlink="">
      <cdr:nvSpPr>
        <cdr:cNvPr id="5" name="Стрілка: вправо 4">
          <a:extLst xmlns:a="http://schemas.openxmlformats.org/drawingml/2006/main">
            <a:ext uri="{FF2B5EF4-FFF2-40B4-BE49-F238E27FC236}">
              <a16:creationId xmlns:a16="http://schemas.microsoft.com/office/drawing/2014/main" id="{1A12B697-6D56-4DED-A555-6FECC6F6B9CA}"/>
            </a:ext>
          </a:extLst>
        </cdr:cNvPr>
        <cdr:cNvSpPr/>
      </cdr:nvSpPr>
      <cdr:spPr>
        <a:xfrm xmlns:a="http://schemas.openxmlformats.org/drawingml/2006/main" rot="19833550">
          <a:off x="10455080" y="815671"/>
          <a:ext cx="1002144" cy="557414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+20,1%</a:t>
          </a: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0.58296</cdr:x>
      <cdr:y>0.41604</cdr:y>
    </cdr:from>
    <cdr:to>
      <cdr:x>0.66897</cdr:x>
      <cdr:y>0.50397</cdr:y>
    </cdr:to>
    <cdr:sp macro="" textlink="">
      <cdr:nvSpPr>
        <cdr:cNvPr id="6" name="Стрілка: вправо 5">
          <a:extLst xmlns:a="http://schemas.openxmlformats.org/drawingml/2006/main">
            <a:ext uri="{FF2B5EF4-FFF2-40B4-BE49-F238E27FC236}">
              <a16:creationId xmlns:a16="http://schemas.microsoft.com/office/drawing/2014/main" id="{CF468121-0629-44C5-B765-EFF3159A9007}"/>
            </a:ext>
          </a:extLst>
        </cdr:cNvPr>
        <cdr:cNvSpPr/>
      </cdr:nvSpPr>
      <cdr:spPr>
        <a:xfrm xmlns:a="http://schemas.openxmlformats.org/drawingml/2006/main" rot="20291914">
          <a:off x="7045692" y="2687175"/>
          <a:ext cx="1039528" cy="567891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+28,7%</a:t>
          </a:r>
          <a:endParaRPr lang="ru-RU" sz="1200" dirty="0">
            <a:ln w="0"/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0.35698</cdr:x>
      <cdr:y>0.35246</cdr:y>
    </cdr:from>
    <cdr:to>
      <cdr:x>0.53588</cdr:x>
      <cdr:y>0.5472</cdr:y>
    </cdr:to>
    <cdr:sp macro="" textlink="">
      <cdr:nvSpPr>
        <cdr:cNvPr id="2" name="Стрілка: униз 1">
          <a:extLst xmlns:a="http://schemas.openxmlformats.org/drawingml/2006/main">
            <a:ext uri="{FF2B5EF4-FFF2-40B4-BE49-F238E27FC236}">
              <a16:creationId xmlns:a16="http://schemas.microsoft.com/office/drawing/2014/main" id="{A6E9DC7E-A40C-41B0-B3FB-9AEEEA1700C1}"/>
            </a:ext>
          </a:extLst>
        </cdr:cNvPr>
        <cdr:cNvSpPr/>
      </cdr:nvSpPr>
      <cdr:spPr>
        <a:xfrm xmlns:a="http://schemas.openxmlformats.org/drawingml/2006/main" rot="14147089">
          <a:off x="4727281" y="1911889"/>
          <a:ext cx="1293868" cy="2153635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i="1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+ 3 494,5 тис. гривень         (+20,3%)</a:t>
          </a:r>
          <a:endParaRPr lang="ru-RU" sz="1400" i="1" dirty="0">
            <a:ln>
              <a:solidFill>
                <a:schemeClr val="tx1"/>
              </a:solidFill>
            </a:ln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0.3647</cdr:x>
      <cdr:y>0.07686</cdr:y>
    </cdr:from>
    <cdr:to>
      <cdr:x>0.44126</cdr:x>
      <cdr:y>0.17947</cdr:y>
    </cdr:to>
    <cdr:sp macro="" textlink="">
      <cdr:nvSpPr>
        <cdr:cNvPr id="2" name="Стрілка: вправо 1">
          <a:extLst xmlns:a="http://schemas.openxmlformats.org/drawingml/2006/main">
            <a:ext uri="{FF2B5EF4-FFF2-40B4-BE49-F238E27FC236}">
              <a16:creationId xmlns:a16="http://schemas.microsoft.com/office/drawing/2014/main" id="{9C5E405C-A7FC-483C-882F-7450E3559987}"/>
            </a:ext>
          </a:extLst>
        </cdr:cNvPr>
        <cdr:cNvSpPr/>
      </cdr:nvSpPr>
      <cdr:spPr>
        <a:xfrm xmlns:a="http://schemas.openxmlformats.org/drawingml/2006/main" rot="21345567">
          <a:off x="4407833" y="496416"/>
          <a:ext cx="925306" cy="662744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+ 3,9%</a:t>
          </a: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0.59045</cdr:x>
      <cdr:y>0.70713</cdr:y>
    </cdr:from>
    <cdr:to>
      <cdr:x>0.67652</cdr:x>
      <cdr:y>0.80278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B1F121AB-8000-4383-8B4A-46C15730456C}"/>
            </a:ext>
          </a:extLst>
        </cdr:cNvPr>
        <cdr:cNvSpPr/>
      </cdr:nvSpPr>
      <cdr:spPr>
        <a:xfrm xmlns:a="http://schemas.openxmlformats.org/drawingml/2006/main" rot="772181">
          <a:off x="7136246" y="4567273"/>
          <a:ext cx="1040253" cy="617768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-60,5%</a:t>
          </a: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0.80801</cdr:x>
      <cdr:y>0.57513</cdr:y>
    </cdr:from>
    <cdr:to>
      <cdr:x>0.88922</cdr:x>
      <cdr:y>0.67496</cdr:y>
    </cdr:to>
    <cdr:sp macro="" textlink="">
      <cdr:nvSpPr>
        <cdr:cNvPr id="4" name="Стрілка: вправо 3">
          <a:extLst xmlns:a="http://schemas.openxmlformats.org/drawingml/2006/main">
            <a:ext uri="{FF2B5EF4-FFF2-40B4-BE49-F238E27FC236}">
              <a16:creationId xmlns:a16="http://schemas.microsoft.com/office/drawing/2014/main" id="{7EBAFEFD-7612-4B60-9579-56304342AA5C}"/>
            </a:ext>
          </a:extLst>
        </cdr:cNvPr>
        <cdr:cNvSpPr/>
      </cdr:nvSpPr>
      <cdr:spPr>
        <a:xfrm xmlns:a="http://schemas.openxmlformats.org/drawingml/2006/main" rot="20069596">
          <a:off x="9765750" y="3714683"/>
          <a:ext cx="981514" cy="644778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+87,1%</a:t>
          </a: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0.4234</cdr:x>
      <cdr:y>0.09132</cdr:y>
    </cdr:from>
    <cdr:to>
      <cdr:x>0.50877</cdr:x>
      <cdr:y>0.19476</cdr:y>
    </cdr:to>
    <cdr:sp macro="" textlink="">
      <cdr:nvSpPr>
        <cdr:cNvPr id="2" name="Стрілка: вправо 1">
          <a:extLst xmlns:a="http://schemas.openxmlformats.org/drawingml/2006/main">
            <a:ext uri="{FF2B5EF4-FFF2-40B4-BE49-F238E27FC236}">
              <a16:creationId xmlns:a16="http://schemas.microsoft.com/office/drawing/2014/main" id="{C6BB1C34-153B-4C99-B7D7-7F920705FA1E}"/>
            </a:ext>
          </a:extLst>
        </cdr:cNvPr>
        <cdr:cNvSpPr/>
      </cdr:nvSpPr>
      <cdr:spPr>
        <a:xfrm xmlns:a="http://schemas.openxmlformats.org/drawingml/2006/main" rot="20361016">
          <a:off x="5117296" y="589816"/>
          <a:ext cx="1031792" cy="668089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+14,7%</a:t>
          </a: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0.74824</cdr:x>
      <cdr:y>0.46103</cdr:y>
    </cdr:from>
    <cdr:to>
      <cdr:x>0.82043</cdr:x>
      <cdr:y>0.54417</cdr:y>
    </cdr:to>
    <cdr:sp macro="" textlink="">
      <cdr:nvSpPr>
        <cdr:cNvPr id="3" name="Стрілка: вправо 2">
          <a:extLst xmlns:a="http://schemas.openxmlformats.org/drawingml/2006/main">
            <a:ext uri="{FF2B5EF4-FFF2-40B4-BE49-F238E27FC236}">
              <a16:creationId xmlns:a16="http://schemas.microsoft.com/office/drawing/2014/main" id="{CEA8A725-41BF-4906-8AC2-07B0E3531493}"/>
            </a:ext>
          </a:extLst>
        </cdr:cNvPr>
        <cdr:cNvSpPr/>
      </cdr:nvSpPr>
      <cdr:spPr>
        <a:xfrm xmlns:a="http://schemas.openxmlformats.org/drawingml/2006/main" rot="21104072">
          <a:off x="9043352" y="2977724"/>
          <a:ext cx="872497" cy="536986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+63,8%</a:t>
          </a: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0.40696</cdr:x>
      <cdr:y>0.30007</cdr:y>
    </cdr:from>
    <cdr:to>
      <cdr:x>0.62572</cdr:x>
      <cdr:y>0.55196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198803">
          <a:off x="5341073" y="1518442"/>
          <a:ext cx="1671502" cy="2616947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+ 3 063,7 тис. гривень (+52,9%)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0.42966</cdr:x>
      <cdr:y>0.34514</cdr:y>
    </cdr:from>
    <cdr:to>
      <cdr:x>0.64439</cdr:x>
      <cdr:y>0.53484</cdr:y>
    </cdr:to>
    <cdr:sp macro="" textlink="">
      <cdr:nvSpPr>
        <cdr:cNvPr id="3" name="Стрілка: униз 2">
          <a:extLst xmlns:a="http://schemas.openxmlformats.org/drawingml/2006/main">
            <a:ext uri="{FF2B5EF4-FFF2-40B4-BE49-F238E27FC236}">
              <a16:creationId xmlns:a16="http://schemas.microsoft.com/office/drawing/2014/main" id="{0BA7D06E-613C-45B1-A1A0-42585FDC5D9F}"/>
            </a:ext>
          </a:extLst>
        </cdr:cNvPr>
        <cdr:cNvSpPr/>
      </cdr:nvSpPr>
      <cdr:spPr>
        <a:xfrm xmlns:a="http://schemas.openxmlformats.org/drawingml/2006/main" rot="14201880">
          <a:off x="5794907" y="1635258"/>
          <a:ext cx="1258754" cy="2568771"/>
        </a:xfrm>
        <a:prstGeom xmlns:a="http://schemas.openxmlformats.org/drawingml/2006/main" prst="downArrow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+ 1 424,7 тис. гривень          (+47,2%)</a:t>
          </a:r>
          <a:endParaRPr lang="ru-RU" sz="1400" b="1" i="1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F352C-80EF-4E4B-BE07-456222004901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151FB-9029-424F-8336-0D0BC170618B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394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37AE7-F0D9-4982-896F-C0C3A10E9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F821B772-1011-43CF-9B8F-21E8FF63F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44927E5-6E6F-48C1-8AF6-2A0E578BC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7E360F0-AD1F-44A5-B197-8884D345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3821717-F941-46D4-9191-78D370F1D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12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6DB1B-D6AC-41C9-8A11-DBA9DF694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4C67D303-4E77-4395-A02B-67BB2E8BD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598472C-1F13-47F7-850A-B1942F5AE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0DE21BE-8CCF-4A86-B68B-59079F3FB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5398A2D-A767-4855-B38B-AB763530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33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2D1163B-F584-4F18-B19C-AF4EC16481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D59D30D1-CD39-453F-99D5-6AC4FE19C2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86DD6A2-07E1-4C9A-A57B-72B20C1C2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B43B5CC-1E07-436B-A943-CBCA11D57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73EE984-2C06-4602-9CFC-B0BFE453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80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A6D03E-CF92-4486-864D-EBF8FE3D9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9A25DA0-A89E-4C7B-94EA-2E566B5A3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8ECC02D-8A69-478C-9B60-F5E5987DE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255727D-0C92-4CFD-AAD0-DC9D582D0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C178AB1-C3F3-449F-B738-0436CC712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557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4453D9-B87D-4AC1-B06E-E82132AAC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B18E9283-30DA-4664-9F73-D1C786B76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62D50F-F5FE-4617-A8B6-85F6DA813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FA25021-51D9-4EB5-B76C-EC124091B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E56E04B-AA74-46AB-A6CE-B6D1AEC17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00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2C822-047B-4EC1-A3D7-13D03E5CD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0D63CF3-934E-4928-8B0B-1B09962EE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164E24D-E5F5-47B1-9FB7-B99C7535B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E4C28A0-3EAB-45AB-B8FF-B1738FA3E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DA8B169-91E7-48D2-8B74-C04B84A5A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5D23B12-BB54-466B-9577-F8ADB29BA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78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4F88D-43D3-44B8-8229-457DCEC93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074D157-418B-4E4E-8250-DFEDBFC80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E81F63B-8535-4F61-9284-90B8F8DC7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541917B-6024-48D8-89D4-1B265A239A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0047555-991C-47DE-991E-11920ABDE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8B2B23F-2B98-4186-AC1F-C2B9A6891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E8985FDC-66E7-4D94-95ED-37337AE61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1327D6C7-3AF4-4BD7-86CF-FB196B209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8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6C5DD-AD4A-4A53-8F65-8CE9045F5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2D1B31A8-0E72-487B-B32F-9F9F633E9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4C0381EF-1D77-43D4-84CD-4C2631295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96122340-3E79-40AB-8768-3FCA55BB8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21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F2FFEC4-88B5-48F0-B230-844DD514B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2454FC1-F269-413E-B6C3-7668CB556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816FB93F-30DD-40C9-9D88-2B01B4C50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15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587E74-C202-49CD-9D55-EDAE53EFD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50B82FE-07F6-4E75-A908-C8CF01D03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92C3E1CB-A74D-4D9F-947F-79E98C3DFE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E5A289B-0640-4E0F-A6DB-AA21B21F8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613A577-0F0A-43E1-BE9D-BF2F68AC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C4D7406-0A91-4BDB-A316-FD07A01C4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18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A2586-2DAC-458C-BCF5-4055D0FE8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757D0DC-E410-4D6C-9C01-144E475D7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2C09379-F9F7-405B-B3EE-22E99CB1A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38EC7BE-ACCE-4836-8993-756EEE497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D8ACCE9-A1FF-4971-84A0-23005FCF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09BC245-9E3B-4C93-B624-3AFA33B89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0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7A263755-00B8-41DE-8234-A9B72AE9E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736ABC5-D6F7-4507-A056-F4163AC57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4B56E61-1E05-4C89-9C27-1CAE6A10AC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22B9E-593A-472C-BEEE-2601405DCF57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3362CFB-DB49-4F60-8F09-1E4ADE2104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479D099-6FBF-4AF0-81B9-F56DC9D0C8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BCDD1-79E7-436A-868B-404E2CB36D2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20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>
            <a:extLst>
              <a:ext uri="{FF2B5EF4-FFF2-40B4-BE49-F238E27FC236}">
                <a16:creationId xmlns:a16="http://schemas.microsoft.com/office/drawing/2014/main" id="{A17578D2-69DA-44AF-8DA6-46D9AA8C8260}"/>
              </a:ext>
            </a:extLst>
          </p:cNvPr>
          <p:cNvSpPr/>
          <p:nvPr/>
        </p:nvSpPr>
        <p:spPr>
          <a:xfrm>
            <a:off x="269507" y="875900"/>
            <a:ext cx="11696070" cy="3913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Звіт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бюджету </a:t>
            </a:r>
          </a:p>
          <a:p>
            <a:pPr algn="ctr"/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Тростянецької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міської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територіальної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громади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січень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-червень </a:t>
            </a:r>
            <a:r>
              <a:rPr lang="ru-RU" sz="4000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місяці</a:t>
            </a:r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2025 року</a:t>
            </a:r>
          </a:p>
        </p:txBody>
      </p:sp>
    </p:spTree>
    <p:extLst>
      <p:ext uri="{BB962C8B-B14F-4D97-AF65-F5344CB8AC3E}">
        <p14:creationId xmlns:p14="http://schemas.microsoft.com/office/powerpoint/2010/main" val="403090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E8C158D0-F42C-47EB-9F20-0EFF4431A9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8150396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7697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7A17DDFD-3AD5-40E3-89E9-142D07D7AA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056470"/>
              </p:ext>
            </p:extLst>
          </p:nvPr>
        </p:nvGraphicFramePr>
        <p:xfrm>
          <a:off x="114650" y="111154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5406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9302D539-B46F-43F8-8865-345454CA08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5110579"/>
              </p:ext>
            </p:extLst>
          </p:nvPr>
        </p:nvGraphicFramePr>
        <p:xfrm>
          <a:off x="167781" y="67112"/>
          <a:ext cx="11962700" cy="6635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42328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48D78DD2-E46D-4FA1-9EDF-CF1203B683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0178063"/>
              </p:ext>
            </p:extLst>
          </p:nvPr>
        </p:nvGraphicFramePr>
        <p:xfrm>
          <a:off x="83890" y="67112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трілка: вправо 2">
            <a:extLst>
              <a:ext uri="{FF2B5EF4-FFF2-40B4-BE49-F238E27FC236}">
                <a16:creationId xmlns:a16="http://schemas.microsoft.com/office/drawing/2014/main" id="{9B7FF306-2D78-4ED3-A17F-DB67A67BAC9A}"/>
              </a:ext>
            </a:extLst>
          </p:cNvPr>
          <p:cNvSpPr/>
          <p:nvPr/>
        </p:nvSpPr>
        <p:spPr>
          <a:xfrm rot="19845089">
            <a:off x="5065069" y="1635116"/>
            <a:ext cx="2692656" cy="121563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+ 738,8 тис. гривень </a:t>
            </a:r>
          </a:p>
          <a:p>
            <a:pPr algn="ctr"/>
            <a:r>
              <a:rPr lang="uk-UA" sz="1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(+56,6%)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773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/>
        </p:nvGraphicFramePr>
        <p:xfrm>
          <a:off x="1652587" y="538162"/>
          <a:ext cx="8886825" cy="5781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5134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35EE6200-5A74-4B36-8D89-30B9F753110B}"/>
              </a:ext>
            </a:extLst>
          </p:cNvPr>
          <p:cNvGraphicFramePr>
            <a:graphicFrameLocks/>
          </p:cNvGraphicFramePr>
          <p:nvPr/>
        </p:nvGraphicFramePr>
        <p:xfrm>
          <a:off x="2057399" y="347662"/>
          <a:ext cx="8077201" cy="6162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6928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D50A867D-ABC3-419D-A584-2E9081A19322}"/>
              </a:ext>
            </a:extLst>
          </p:cNvPr>
          <p:cNvGraphicFramePr>
            <a:graphicFrameLocks/>
          </p:cNvGraphicFramePr>
          <p:nvPr/>
        </p:nvGraphicFramePr>
        <p:xfrm>
          <a:off x="1247775" y="-47626"/>
          <a:ext cx="9696450" cy="6953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37779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8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4626724"/>
              </p:ext>
            </p:extLst>
          </p:nvPr>
        </p:nvGraphicFramePr>
        <p:xfrm>
          <a:off x="484095" y="174811"/>
          <a:ext cx="11335870" cy="6548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5785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іаграма 2">
            <a:extLst>
              <a:ext uri="{FF2B5EF4-FFF2-40B4-BE49-F238E27FC236}">
                <a16:creationId xmlns:a16="http://schemas.microsoft.com/office/drawing/2014/main" id="{D242CDE2-93CB-4A1C-ABD8-EAB371E7A9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707400"/>
              </p:ext>
            </p:extLst>
          </p:nvPr>
        </p:nvGraphicFramePr>
        <p:xfrm>
          <a:off x="115503" y="77001"/>
          <a:ext cx="11964201" cy="6708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97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4">
            <a:extLst>
              <a:ext uri="{FF2B5EF4-FFF2-40B4-BE49-F238E27FC236}">
                <a16:creationId xmlns:a16="http://schemas.microsoft.com/office/drawing/2014/main" id="{28F2EB2C-646A-4355-86CB-D46B550A34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4870559"/>
              </p:ext>
            </p:extLst>
          </p:nvPr>
        </p:nvGraphicFramePr>
        <p:xfrm>
          <a:off x="0" y="0"/>
          <a:ext cx="11954577" cy="7243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5117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іаграма 5">
            <a:extLst>
              <a:ext uri="{FF2B5EF4-FFF2-40B4-BE49-F238E27FC236}">
                <a16:creationId xmlns:a16="http://schemas.microsoft.com/office/drawing/2014/main" id="{15977630-6E77-4D89-8433-4B7333BC80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5755041"/>
              </p:ext>
            </p:extLst>
          </p:nvPr>
        </p:nvGraphicFramePr>
        <p:xfrm>
          <a:off x="163629" y="346509"/>
          <a:ext cx="11839073" cy="6208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8339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іаграма 1">
            <a:extLst>
              <a:ext uri="{FF2B5EF4-FFF2-40B4-BE49-F238E27FC236}">
                <a16:creationId xmlns:a16="http://schemas.microsoft.com/office/drawing/2014/main" id="{6E47AE62-C032-4473-BDC9-98B0F1C393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7888351"/>
              </p:ext>
            </p:extLst>
          </p:nvPr>
        </p:nvGraphicFramePr>
        <p:xfrm>
          <a:off x="28575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6868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A803182-3D8C-43D3-BEC8-5C39DA67AC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635688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трілка: вправо 2">
            <a:extLst>
              <a:ext uri="{FF2B5EF4-FFF2-40B4-BE49-F238E27FC236}">
                <a16:creationId xmlns:a16="http://schemas.microsoft.com/office/drawing/2014/main" id="{99741BAD-FDB2-4D83-BE16-885509659C28}"/>
              </a:ext>
            </a:extLst>
          </p:cNvPr>
          <p:cNvSpPr/>
          <p:nvPr/>
        </p:nvSpPr>
        <p:spPr>
          <a:xfrm rot="19839996">
            <a:off x="1410159" y="967862"/>
            <a:ext cx="990249" cy="57356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+15,4%</a:t>
            </a:r>
          </a:p>
          <a:p>
            <a:pPr algn="ctr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80958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іаграма 3">
            <a:extLst>
              <a:ext uri="{FF2B5EF4-FFF2-40B4-BE49-F238E27FC236}">
                <a16:creationId xmlns:a16="http://schemas.microsoft.com/office/drawing/2014/main" id="{D16B7DB5-C175-4042-8BB9-45C382C686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066536"/>
              </p:ext>
            </p:extLst>
          </p:nvPr>
        </p:nvGraphicFramePr>
        <p:xfrm>
          <a:off x="76899" y="106959"/>
          <a:ext cx="12038202" cy="66440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8533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64B609C5-F2A0-4699-AE66-F699236D7C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698543"/>
              </p:ext>
            </p:extLst>
          </p:nvPr>
        </p:nvGraphicFramePr>
        <p:xfrm>
          <a:off x="105879" y="277406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Стрілка: вправо 2">
            <a:extLst>
              <a:ext uri="{FF2B5EF4-FFF2-40B4-BE49-F238E27FC236}">
                <a16:creationId xmlns:a16="http://schemas.microsoft.com/office/drawing/2014/main" id="{873333E5-9F3A-416F-A707-24E2A380CF85}"/>
              </a:ext>
            </a:extLst>
          </p:cNvPr>
          <p:cNvSpPr/>
          <p:nvPr/>
        </p:nvSpPr>
        <p:spPr>
          <a:xfrm rot="20304252">
            <a:off x="1340513" y="2839752"/>
            <a:ext cx="1082180" cy="74866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+ 42,5%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767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1">
            <a:extLst>
              <a:ext uri="{FF2B5EF4-FFF2-40B4-BE49-F238E27FC236}">
                <a16:creationId xmlns:a16="http://schemas.microsoft.com/office/drawing/2014/main" id="{D6B7D6D8-0BDA-401D-A4CE-08E864D73E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2583781"/>
              </p:ext>
            </p:extLst>
          </p:nvPr>
        </p:nvGraphicFramePr>
        <p:xfrm>
          <a:off x="105878" y="199571"/>
          <a:ext cx="12086122" cy="645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Стрілка: вправо 1">
            <a:extLst>
              <a:ext uri="{FF2B5EF4-FFF2-40B4-BE49-F238E27FC236}">
                <a16:creationId xmlns:a16="http://schemas.microsoft.com/office/drawing/2014/main" id="{804F4BFC-B7FE-49D5-8CBE-F4DD960621CF}"/>
              </a:ext>
            </a:extLst>
          </p:cNvPr>
          <p:cNvSpPr/>
          <p:nvPr/>
        </p:nvSpPr>
        <p:spPr>
          <a:xfrm rot="20726178">
            <a:off x="1879134" y="4219662"/>
            <a:ext cx="1048624" cy="54528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+34,7%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6842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7805</TotalTime>
  <Words>581</Words>
  <Application>Microsoft Office PowerPoint</Application>
  <PresentationFormat>Широкий екран</PresentationFormat>
  <Paragraphs>102</Paragraphs>
  <Slides>17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user-tmr</dc:creator>
  <cp:lastModifiedBy>user-tmr</cp:lastModifiedBy>
  <cp:revision>374</cp:revision>
  <cp:lastPrinted>2025-05-08T15:10:23Z</cp:lastPrinted>
  <dcterms:created xsi:type="dcterms:W3CDTF">2022-07-08T06:07:52Z</dcterms:created>
  <dcterms:modified xsi:type="dcterms:W3CDTF">2025-08-05T14:06:36Z</dcterms:modified>
</cp:coreProperties>
</file>